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5" roundtripDataSignature="AMtx7mjdnj+kLiDQuyEXwCDpUjXXxUi+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317379-2C54-4C38-A160-1F4546458E13}">
  <a:tblStyle styleId="{CF317379-2C54-4C38-A160-1F4546458E1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5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今天要來談談「買衣服」這件事～老師想先瞭解一下同學們對於市面上的流行服裝認識有多少，請問你的衣服是主要自己去挑選的請舉手～大多是家人幫你選的請舉手～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分組：請同學拿出你今天帶來的衣服，選一個主色，然後在一分鐘之內尋找跟你有同樣顏色的其他夥伴，湊滿5人請自己圍成一圈讓老師知道你找好組別了。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（沒找到組員的同學，就由老師幫您指派囉～）</a:t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大家對衣服都有一定的認識了，還記得剛剛有一題是：衣服的原料～還記得出現過哪些答案嗎？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為什麼要有這麼多種不同的纖維？（符合不同的功能及需求）</a:t>
            </a:r>
            <a:r>
              <a:rPr lang="zh-TW"/>
              <a:t> </a:t>
            </a:r>
            <a:endParaRPr/>
          </a:p>
        </p:txBody>
      </p:sp>
      <p:sp>
        <p:nvSpPr>
          <p:cNvPr id="162" name="Google Shape;16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【小活動】盤點每個人的衣服標籤，簡單統計各類原料的數量（可用手機查詢原料中文名）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請各組將帶來的衣服標籤翻出來看，然後將成分分類，寫在白板上，並記錄件數（老師在黑/白板上簡單示意）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如果一件衣服的成分很複雜，只記錄最多比例的2種即可！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【小組分享】最常見的原料是哪幾類？  棉花、聚酯纖維（Polyeaster、條綸）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p.s.可以挑幾位同學分享為什麼喜歡（或選擇）這件衣服，引導出跟功能性相關的答案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我們可以將衣服纖維簡單分為 天然 跟 合成 兩大類。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天然的就是從動植物身上取得的，合成的就是從石油提煉出來的。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今天統計到最多次的棉花跟聚酯纖維，剛好分別是天然跟合成的代表！也是目前最常使用的兩種纖維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合成纖維的優點多，現在市面上的機能性衣服，像是球衣、排汗衣、涼感衣、防曬衣....也大多是用聚酯纖維製作。全球原料佔比約：棉25% v.s. 聚61%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但也因為聚酯纖維是無法自然分解的，若是被當垃圾丟棄，就會對環境造成更多傷害！就像寶特瓶、塑膠吸管亂丟一樣....</a:t>
            </a:r>
            <a:endParaRPr/>
          </a:p>
        </p:txBody>
      </p:sp>
      <p:sp>
        <p:nvSpPr>
          <p:cNvPr id="178" name="Google Shape;17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（若有時間介紹兩種原料的優缺點，則可用這張圖確認同學知道如何選擇符合需求的衣服）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這裡有兩件衣服，標榜不同功能：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Ｑ：這兩件衣服的主要原料是什麼？（棉花 / 聚酯纖維）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Ｑ：比較容易發霉泛黃的可能是哪件？（棉花，因為微生物可以分解）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將來選購衣服的時候，請同學先檢視衣服標籤，確定衣服功能符合自己的需求再購買，不然買到不適合穿的就會造成資源浪費。</a:t>
            </a:r>
            <a:endParaRPr/>
          </a:p>
        </p:txBody>
      </p:sp>
      <p:sp>
        <p:nvSpPr>
          <p:cNvPr id="190" name="Google Shape;19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以上帶你們簡單認識衣服，但接下來才是今天的重點！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我們從出生就開始需要衣服，那這些衣服的命運到底如何呢？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衣服的一生有四個階段，請大家排看看順序。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一件衣服的生命就像一條直線，很快到了終點！這就是線性經濟，但這種模式會讓廢棄物越來越多。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一開始有提到，衣服的平均壽命只有3年，這表示我們非常快速的累積衣服垃圾，同時又購買新的衣服來穿。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但是衣服從開採原料、製造，一直到丟棄，整個過程都對環境產生不同的壓力～</a:t>
            </a:r>
            <a:endParaRPr/>
          </a:p>
        </p:txBody>
      </p:sp>
      <p:sp>
        <p:nvSpPr>
          <p:cNvPr id="201" name="Google Shape;20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〈原料開採〉汰舊換新，如果你偏好的是棉質的衣服．．．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製作1件棉T需耗費2700公升水（WWF世界自然基金會）；1公斤的棉花需要1~2萬公升的灌溉水（WRAP）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使用農藥比例第二高的作物就是棉花！全球農地有3%是棉花田，但使用殺蟲劑的量卻佔全球25%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需大量噴灑農藥才能維持產量，對環境產生負面影響</a:t>
            </a:r>
            <a:endParaRPr/>
          </a:p>
        </p:txBody>
      </p:sp>
      <p:sp>
        <p:nvSpPr>
          <p:cNvPr id="220" name="Google Shape;22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〈製造染整〉廠商為了製作更多的衣服讓大家選購，染整衣服會產生大量的污水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例如：甲醛，能讓衣服防皺、防縮水。螢光劑-色彩亮麗。塑化劑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每製造1噸衣服，就會汙染200噸的水...代價大！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（示意圖：齊柏林拍攝的五股觀音坑溪空拍照）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〈焚化掩埋〉紡織系統85%最終被廢棄！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焚化爐來不及焚燒所有垃圾...土地/空地污染問題。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這就是衣服從原料開採、製造、被當垃圾送去焚燒的線性生命。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我們除了將不穿的衣服丟進垃圾車，還有沒有別的方式呢？（捐贈、回收）</a:t>
            </a:r>
            <a:endParaRPr/>
          </a:p>
        </p:txBody>
      </p:sp>
      <p:sp>
        <p:nvSpPr>
          <p:cNvPr id="238" name="Google Shape;23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【Bonus】先討論1分鐘。計時1分鐘，分組排成列，到黑板盡可能寫下衣服不穿/回收後的用途～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老師檢視答案並歸納到循環圖裡。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品質很好的衣服可以拿去拍賣二手衣，或是捐給有需要的單位。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破損或不適合再穿的衣服布料，還有很多其他的用途。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像是「維修」、「把布料縫製成其他商品」或是「把纖維分解出來做成其他衣服的原料」...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這樣衣服的生命就不是線性，而是成為好幾個圈圈，也就是今天想要告訴大家的「循環」概念。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現在有些學校，國三生在畢業前也會將校服傳承給學弟妹，或許你們也可以這麼做喔～</a:t>
            </a:r>
            <a:endParaRPr/>
          </a:p>
        </p:txBody>
      </p:sp>
      <p:sp>
        <p:nvSpPr>
          <p:cNvPr id="247" name="Google Shape;24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遊戲說明：各組選出一位組長，到這邊來領取白板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再選出一個寫字最漂亮的同學，負責寫答案</a:t>
            </a:r>
            <a:br>
              <a:rPr lang="zh-TW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接下來將從簡報show題目，每一題都有5~10秒鐘時間作答，請依照得分條件將答案盡可能寫下來。答題過程中不可以偷聽偷看其他組的答案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（教學用具：小白板/白板筆/板擦）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現在有很多衣服廠商都提供終身維修的服務，尤其是像登山戶外用品這種特殊機能性的布料。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（Patagonia） </a:t>
            </a:r>
            <a:endParaRPr/>
          </a:p>
        </p:txBody>
      </p:sp>
      <p:sp>
        <p:nvSpPr>
          <p:cNvPr id="272" name="Google Shape;27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收集特定材質的布料，例如牛仔褲的丹寧布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（木匠的家，衣服修惜站）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丟入回收箱之前要檢視標籤是否為100%聚酯纖維，不然就白做工了～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（GoHiking）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p.s.聚酯纖維要達到85%以上才符合回收效益。若為混紡則難以回收。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p.s.</a:t>
            </a:r>
            <a:r>
              <a:rPr b="0" i="0"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棉料會被重新利用於纖維產品，例如轉變為嫘縈及天絲等材料，而聚酯纖維也可使用於能源。</a:t>
            </a:r>
            <a:endParaRPr/>
          </a:p>
        </p:txBody>
      </p:sp>
      <p:sp>
        <p:nvSpPr>
          <p:cNvPr id="290" name="Google Shape;29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那我們就要問問各位同學，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市面上這麼多衣服品牌，分店一家一家到處開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人們是真的需要這些衣服？還是只是手癢想買？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大家對衣服都有一定的認識了，還記得剛剛有一題是：衣服的原料～還記得出現過哪些答案嗎？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為什麼要有這麼多種不同的纖維？（符合不同的功能及需求）</a:t>
            </a:r>
            <a:r>
              <a:rPr lang="zh-TW"/>
              <a:t> </a:t>
            </a:r>
            <a:endParaRPr/>
          </a:p>
        </p:txBody>
      </p:sp>
      <p:sp>
        <p:nvSpPr>
          <p:cNvPr id="307" name="Google Shape;30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這題是暖身題，只要把所有顏色寫出來就得分！</a:t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買之前，我們可以先問問自己這3個問題。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為了同學會買了新衣...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我現在的衣服有多少件...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衣服的材質跟設計可以穿很久嗎？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如果你剛好有購買衣服的需求，請先檢視這幾點原則，選擇有提供衣服維修服務、店內有衣服回收箱、包裝採綠色設計的（ex：包裝配件可回收、原料說明直接印在衣服內面）。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如果同學比較偏好上網購物，也可以思考一下網購來的紙箱、填充物是否可以重複利用，避免一次性、開箱破壞之後直接變垃圾。</a:t>
            </a:r>
            <a:endParaRPr/>
          </a:p>
        </p:txBody>
      </p:sp>
      <p:sp>
        <p:nvSpPr>
          <p:cNvPr id="355" name="Google Shape;355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這應該是我們網路購物最常看見的畫面。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說說看，你看見了什麼？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（塑膠填充物）</a:t>
            </a:r>
            <a:r>
              <a:rPr lang="zh-TW"/>
              <a:t> </a:t>
            </a:r>
            <a:endParaRPr/>
          </a:p>
        </p:txBody>
      </p:sp>
      <p:sp>
        <p:nvSpPr>
          <p:cNvPr id="363" name="Google Shape;363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那這樣的包裝你覺得如何？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（空間浪費）</a:t>
            </a:r>
            <a:r>
              <a:rPr lang="zh-TW"/>
              <a:t> </a:t>
            </a:r>
            <a:endParaRPr/>
          </a:p>
        </p:txBody>
      </p:sp>
      <p:sp>
        <p:nvSpPr>
          <p:cNvPr id="370" name="Google Shape;370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箱子大小跟商品品質沒有相關，過度包裝只會造成垃圾量大增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那如果是會網購的，你們最常使用的是哪些網購平台呢？</a:t>
            </a:r>
            <a:endParaRPr/>
          </a:p>
        </p:txBody>
      </p:sp>
      <p:sp>
        <p:nvSpPr>
          <p:cNvPr id="377" name="Google Shape;377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環保署今年有一個「</a:t>
            </a:r>
            <a:r>
              <a:rPr b="0" i="0"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網購包裝減量計畫」，就是跟國內12家網購平台合作，特別選擇環保材質或可再回收利用的材質來包裝網購物品，或是將寄送出來的箱子包裝減量。那我們上網買東西時要怎麼知道哪些網站符合這個計畫呢？只要認明這個「網購包裝減量標章」就可以囉！通常會標示在首頁的最下方，同學們下次上網的時候可以特別找看看喔～</a:t>
            </a:r>
            <a:endParaRPr/>
          </a:p>
        </p:txBody>
      </p:sp>
      <p:sp>
        <p:nvSpPr>
          <p:cNvPr id="383" name="Google Shape;383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剛剛提到的「以租代買」～共享的概念現在已經開始在臺灣流行。就連網路購物使用的包裝，都可以租借後再到特定地點丟進回收箱重新被利用喔！</a:t>
            </a:r>
            <a:endParaRPr/>
          </a:p>
        </p:txBody>
      </p:sp>
      <p:sp>
        <p:nvSpPr>
          <p:cNvPr id="390" name="Google Shape;39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今天帶大家看了這麼多，老師希望同學回去時也做點小功課，從自己的衣服中找出你最常穿，跟最不常穿的衣服，記錄一下它的纖維種料是哪幾種，不常穿的原因又是什麼，想想看可以怎麼處理～</a:t>
            </a:r>
            <a:r>
              <a:rPr lang="zh-TW"/>
              <a:t> </a:t>
            </a:r>
            <a:endParaRPr/>
          </a:p>
        </p:txBody>
      </p:sp>
      <p:sp>
        <p:nvSpPr>
          <p:cNvPr id="397" name="Google Shape;397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零廢棄才是最流行最時尚的生活方式！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地球是我們共有的，減少生活中產出垃圾就可以減少對環境傷害。希望經過這堂課之後，大家對每天穿在身上的衣服能多點了解，也可以一起試試看「零廢棄」的生活喔！</a:t>
            </a:r>
            <a:r>
              <a:rPr lang="zh-TW"/>
              <a:t> </a:t>
            </a:r>
            <a:endParaRPr/>
          </a:p>
        </p:txBody>
      </p:sp>
      <p:sp>
        <p:nvSpPr>
          <p:cNvPr id="405" name="Google Shape;405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保暖、排汗、除臭、涼感、制服（管理/識別）、美觀、禮俗（結婚）...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紀念、咳嗽時遮擋、擦眼淚、擤鼻涕....XD</a:t>
            </a:r>
            <a:endParaRPr/>
          </a:p>
        </p:txBody>
      </p:sp>
      <p:sp>
        <p:nvSpPr>
          <p:cNvPr id="108" name="Google Shape;10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（主要指衣服纖維）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植物：棉 麻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動物：羊毛 兔毛 蠶絲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其他：聚酯纖維 礦物砂 保特紗 輪胎紗</a:t>
            </a:r>
            <a:endParaRPr/>
          </a:p>
        </p:txBody>
      </p:sp>
      <p:sp>
        <p:nvSpPr>
          <p:cNvPr id="116" name="Google Shape;11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NIKE 迪卡儂 城市綠洲</a:t>
            </a:r>
            <a:endParaRPr/>
          </a:p>
        </p:txBody>
      </p:sp>
      <p:sp>
        <p:nvSpPr>
          <p:cNvPr id="124" name="Google Shape;12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提袋、包裝袋、襯衫領條、內襯紙卡、吊牌、貼紙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（發票不算喔！）</a:t>
            </a:r>
            <a:endParaRPr/>
          </a:p>
        </p:txBody>
      </p:sp>
      <p:sp>
        <p:nvSpPr>
          <p:cNvPr id="132" name="Google Shape;13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（衣物包裝範例）</a:t>
            </a:r>
            <a:endParaRPr/>
          </a:p>
        </p:txBody>
      </p:sp>
      <p:sp>
        <p:nvSpPr>
          <p:cNvPr id="140" name="Google Shape;14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3.3年（</a:t>
            </a:r>
            <a:r>
              <a:rPr b="0" i="0"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英國資源調查公司 WRAP 2016調查報告</a:t>
            </a:r>
            <a:r>
              <a:rPr lang="zh-TW"/>
              <a:t>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計分：得分最高的某某組，感謝你們平時有在關注衣服議題，請派組長來領小獎品</a:t>
            </a:r>
            <a:endParaRPr/>
          </a:p>
        </p:txBody>
      </p:sp>
      <p:sp>
        <p:nvSpPr>
          <p:cNvPr id="154" name="Google Shape;15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0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5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1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1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/>
          <p:nvPr>
            <p:ph type="title"/>
          </p:nvPr>
        </p:nvSpPr>
        <p:spPr>
          <a:xfrm>
            <a:off x="949121" y="2079523"/>
            <a:ext cx="7236234" cy="2482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2"/>
          <p:cNvSpPr txBox="1"/>
          <p:nvPr>
            <p:ph idx="1" type="body"/>
          </p:nvPr>
        </p:nvSpPr>
        <p:spPr>
          <a:xfrm>
            <a:off x="623888" y="4562476"/>
            <a:ext cx="78867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3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8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4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4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9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49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Relationship Id="rId4" Type="http://schemas.openxmlformats.org/officeDocument/2006/relationships/image" Target="../media/image3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10" Type="http://schemas.openxmlformats.org/officeDocument/2006/relationships/image" Target="../media/image8.jpg"/><Relationship Id="rId9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4.jpg"/><Relationship Id="rId7" Type="http://schemas.openxmlformats.org/officeDocument/2006/relationships/image" Target="../media/image13.jpg"/><Relationship Id="rId8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170121" y="191386"/>
            <a:ext cx="606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accent1"/>
                </a:solidFill>
              </a:rPr>
              <a:t>行政院環境保護署</a:t>
            </a:r>
            <a:endParaRPr sz="2000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accent1"/>
                </a:solidFill>
              </a:rPr>
              <a:t>110年</a:t>
            </a:r>
            <a:r>
              <a:rPr lang="zh-TW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校園循環經濟環境教育推廣課程</a:t>
            </a:r>
            <a:endParaRPr sz="2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83"/>
            <a:ext cx="9144000" cy="68430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>
            <p:ph type="title"/>
          </p:nvPr>
        </p:nvSpPr>
        <p:spPr>
          <a:xfrm>
            <a:off x="-9524" y="2761129"/>
            <a:ext cx="9153524" cy="1119742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</a:pPr>
            <a:r>
              <a:rPr lang="zh-TW" sz="6600"/>
              <a:t>衣服纖維小知識</a:t>
            </a:r>
            <a:endParaRPr/>
          </a:p>
        </p:txBody>
      </p:sp>
      <p:sp>
        <p:nvSpPr>
          <p:cNvPr id="166" name="Google Shape;166;p10"/>
          <p:cNvSpPr txBox="1"/>
          <p:nvPr>
            <p:ph idx="1" type="body"/>
          </p:nvPr>
        </p:nvSpPr>
        <p:spPr>
          <a:xfrm>
            <a:off x="623888" y="4562476"/>
            <a:ext cx="78867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標籤檢視時間</a:t>
            </a:r>
            <a:endParaRPr/>
          </a:p>
        </p:txBody>
      </p:sp>
      <p:pic>
        <p:nvPicPr>
          <p:cNvPr id="173" name="Google Shape;17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690688"/>
            <a:ext cx="3795622" cy="400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9728" y="1690689"/>
            <a:ext cx="3795622" cy="4002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衣服纖維種類</a:t>
            </a:r>
            <a:endParaRPr/>
          </a:p>
        </p:txBody>
      </p:sp>
      <p:graphicFrame>
        <p:nvGraphicFramePr>
          <p:cNvPr id="181" name="Google Shape;181;p12"/>
          <p:cNvGraphicFramePr/>
          <p:nvPr/>
        </p:nvGraphicFramePr>
        <p:xfrm>
          <a:off x="1019498" y="1687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{CF317379-2C54-4C38-A160-1F4546458E13}</a:tableStyleId>
              </a:tblPr>
              <a:tblGrid>
                <a:gridCol w="2461000"/>
                <a:gridCol w="2322000"/>
                <a:gridCol w="2322000"/>
              </a:tblGrid>
              <a:tr h="68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天然纖維</a:t>
                      </a:r>
                      <a:endParaRPr sz="2400" u="none" cap="none" strike="noStrike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(棉)</a:t>
                      </a:r>
                      <a:endParaRPr sz="2400" u="none" cap="none" strike="noStrike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solidFill>
                            <a:srgbClr val="C55A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合成纖維</a:t>
                      </a:r>
                      <a:endParaRPr sz="2400" u="none" cap="none" strike="noStrike">
                        <a:solidFill>
                          <a:srgbClr val="C55A1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solidFill>
                            <a:srgbClr val="C55A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(聚)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8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原料取得容易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8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製作過程簡單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8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適合敏感膚質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8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環境中可分解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8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成本售價便宜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8081" y="2622687"/>
            <a:ext cx="455999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8081" y="3299343"/>
            <a:ext cx="455999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8081" y="5347599"/>
            <a:ext cx="455999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0711" y="3986943"/>
            <a:ext cx="455999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0711" y="4663599"/>
            <a:ext cx="455999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5500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3487" y="1338744"/>
            <a:ext cx="4180513" cy="418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3"/>
          <p:cNvSpPr/>
          <p:nvPr/>
        </p:nvSpPr>
        <p:spPr>
          <a:xfrm>
            <a:off x="1602271" y="1069477"/>
            <a:ext cx="859536" cy="1375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 rot="-748949">
            <a:off x="502722" y="5519581"/>
            <a:ext cx="26468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👍 親膚吸汗</a:t>
            </a:r>
            <a:endParaRPr/>
          </a:p>
        </p:txBody>
      </p:sp>
      <p:sp>
        <p:nvSpPr>
          <p:cNvPr id="196" name="Google Shape;196;p13"/>
          <p:cNvSpPr txBox="1"/>
          <p:nvPr/>
        </p:nvSpPr>
        <p:spPr>
          <a:xfrm rot="-748949">
            <a:off x="5730303" y="5519581"/>
            <a:ext cx="26468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👍 快乾排汗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 rot="5400000">
            <a:off x="1532216" y="2497740"/>
            <a:ext cx="5276549" cy="1413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Arial"/>
              <a:buNone/>
            </a:pPr>
            <a:r>
              <a:rPr b="1" i="0" lang="zh-TW" sz="8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比一比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衣服的一生</a:t>
            </a:r>
            <a:endParaRPr/>
          </a:p>
        </p:txBody>
      </p:sp>
      <p:pic>
        <p:nvPicPr>
          <p:cNvPr id="204" name="Google Shape;20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4506" y="1736498"/>
            <a:ext cx="1412488" cy="20351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14"/>
          <p:cNvCxnSpPr/>
          <p:nvPr/>
        </p:nvCxnSpPr>
        <p:spPr>
          <a:xfrm>
            <a:off x="1196216" y="3848269"/>
            <a:ext cx="1800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lg" w="lg" type="diamond"/>
            <a:tailEnd len="med" w="med" type="diamond"/>
          </a:ln>
        </p:spPr>
      </p:cxnSp>
      <p:cxnSp>
        <p:nvCxnSpPr>
          <p:cNvPr id="206" name="Google Shape;206;p14"/>
          <p:cNvCxnSpPr/>
          <p:nvPr/>
        </p:nvCxnSpPr>
        <p:spPr>
          <a:xfrm>
            <a:off x="2996216" y="3848269"/>
            <a:ext cx="1800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lg" w="lg" type="diamond"/>
            <a:tailEnd len="med" w="med" type="diamond"/>
          </a:ln>
        </p:spPr>
      </p:cxnSp>
      <p:cxnSp>
        <p:nvCxnSpPr>
          <p:cNvPr id="207" name="Google Shape;207;p14"/>
          <p:cNvCxnSpPr/>
          <p:nvPr/>
        </p:nvCxnSpPr>
        <p:spPr>
          <a:xfrm>
            <a:off x="4796216" y="3848269"/>
            <a:ext cx="1800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lg" w="lg" type="diamond"/>
            <a:tailEnd len="lg" w="lg" type="triangle"/>
          </a:ln>
        </p:spPr>
      </p:cxnSp>
      <p:sp>
        <p:nvSpPr>
          <p:cNvPr id="208" name="Google Shape;208;p14"/>
          <p:cNvSpPr txBox="1"/>
          <p:nvPr/>
        </p:nvSpPr>
        <p:spPr>
          <a:xfrm>
            <a:off x="5117629" y="5499487"/>
            <a:ext cx="1077687" cy="52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原料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3895347" y="5499487"/>
            <a:ext cx="1077687" cy="52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使用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1450784" y="5499487"/>
            <a:ext cx="1077687" cy="52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製造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2673065" y="5499487"/>
            <a:ext cx="1077687" cy="52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丟棄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007425" y="2342999"/>
            <a:ext cx="991540" cy="142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28650" y="2060972"/>
            <a:ext cx="1243188" cy="179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2484352" y="2201332"/>
            <a:ext cx="1023728" cy="147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4"/>
          <p:cNvSpPr/>
          <p:nvPr/>
        </p:nvSpPr>
        <p:spPr>
          <a:xfrm rot="692190">
            <a:off x="7071127" y="1147550"/>
            <a:ext cx="1960415" cy="161152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 txBox="1"/>
          <p:nvPr/>
        </p:nvSpPr>
        <p:spPr>
          <a:xfrm rot="874537">
            <a:off x="7285740" y="1419831"/>
            <a:ext cx="1531188" cy="106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我只活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了３年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5"/>
          <p:cNvPicPr preferRelativeResize="0"/>
          <p:nvPr/>
        </p:nvPicPr>
        <p:blipFill rotWithShape="1">
          <a:blip r:embed="rId3">
            <a:alphaModFix/>
          </a:blip>
          <a:srcRect b="0" l="0" r="0" t="-87"/>
          <a:stretch/>
        </p:blipFill>
        <p:spPr>
          <a:xfrm>
            <a:off x="-1" y="-5964"/>
            <a:ext cx="9144001" cy="686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385761"/>
            <a:ext cx="9144002" cy="60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635318"/>
            <a:ext cx="9144001" cy="5587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177424"/>
            <a:ext cx="8155117" cy="8436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4482" y="177424"/>
            <a:ext cx="2715544" cy="218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4856" y="2367082"/>
            <a:ext cx="1934678" cy="17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2244" y="4573147"/>
            <a:ext cx="2927290" cy="1834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線性 </a:t>
            </a:r>
            <a:r>
              <a:rPr lang="zh-TW">
                <a:solidFill>
                  <a:srgbClr val="8DA9DB"/>
                </a:solidFill>
              </a:rPr>
              <a:t>➠</a:t>
            </a:r>
            <a:r>
              <a:rPr lang="zh-TW">
                <a:solidFill>
                  <a:srgbClr val="F4B081"/>
                </a:solidFill>
              </a:rPr>
              <a:t>➠</a:t>
            </a:r>
            <a:r>
              <a:rPr lang="zh-TW">
                <a:solidFill>
                  <a:srgbClr val="A8D08C"/>
                </a:solidFill>
              </a:rPr>
              <a:t>➠</a:t>
            </a:r>
            <a:r>
              <a:rPr lang="zh-TW">
                <a:solidFill>
                  <a:srgbClr val="C00000"/>
                </a:solidFill>
              </a:rPr>
              <a:t> </a:t>
            </a:r>
            <a:r>
              <a:rPr lang="zh-TW">
                <a:solidFill>
                  <a:schemeClr val="accent6"/>
                </a:solidFill>
              </a:rPr>
              <a:t>循環</a:t>
            </a:r>
            <a:endParaRPr/>
          </a:p>
        </p:txBody>
      </p:sp>
      <p:grpSp>
        <p:nvGrpSpPr>
          <p:cNvPr id="250" name="Google Shape;250;p19"/>
          <p:cNvGrpSpPr/>
          <p:nvPr/>
        </p:nvGrpSpPr>
        <p:grpSpPr>
          <a:xfrm>
            <a:off x="1810813" y="3802460"/>
            <a:ext cx="5400000" cy="0"/>
            <a:chOff x="1196216" y="3848269"/>
            <a:chExt cx="5400000" cy="0"/>
          </a:xfrm>
        </p:grpSpPr>
        <p:cxnSp>
          <p:nvCxnSpPr>
            <p:cNvPr id="251" name="Google Shape;251;p19"/>
            <p:cNvCxnSpPr/>
            <p:nvPr/>
          </p:nvCxnSpPr>
          <p:spPr>
            <a:xfrm>
              <a:off x="1196216" y="3848269"/>
              <a:ext cx="18000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lg" w="lg" type="diamond"/>
              <a:tailEnd len="med" w="med" type="diamond"/>
            </a:ln>
          </p:spPr>
        </p:cxnSp>
        <p:cxnSp>
          <p:nvCxnSpPr>
            <p:cNvPr id="252" name="Google Shape;252;p19"/>
            <p:cNvCxnSpPr/>
            <p:nvPr/>
          </p:nvCxnSpPr>
          <p:spPr>
            <a:xfrm>
              <a:off x="2996216" y="3848269"/>
              <a:ext cx="18000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lg" w="lg" type="diamond"/>
              <a:tailEnd len="med" w="med" type="diamond"/>
            </a:ln>
          </p:spPr>
        </p:cxnSp>
        <p:cxnSp>
          <p:nvCxnSpPr>
            <p:cNvPr id="253" name="Google Shape;253;p19"/>
            <p:cNvCxnSpPr/>
            <p:nvPr/>
          </p:nvCxnSpPr>
          <p:spPr>
            <a:xfrm>
              <a:off x="4796216" y="3848269"/>
              <a:ext cx="1800000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lg" w="lg" type="diamond"/>
              <a:tailEnd len="lg" w="lg" type="triangle"/>
            </a:ln>
          </p:spPr>
        </p:cxnSp>
      </p:grpSp>
      <p:sp>
        <p:nvSpPr>
          <p:cNvPr id="254" name="Google Shape;254;p19"/>
          <p:cNvSpPr txBox="1"/>
          <p:nvPr/>
        </p:nvSpPr>
        <p:spPr>
          <a:xfrm>
            <a:off x="1270226" y="4055380"/>
            <a:ext cx="1077687" cy="52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原料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4873712" y="4055380"/>
            <a:ext cx="1077687" cy="52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使用</a:t>
            </a:r>
            <a:endParaRPr/>
          </a:p>
        </p:txBody>
      </p:sp>
      <p:sp>
        <p:nvSpPr>
          <p:cNvPr id="256" name="Google Shape;256;p19"/>
          <p:cNvSpPr txBox="1"/>
          <p:nvPr/>
        </p:nvSpPr>
        <p:spPr>
          <a:xfrm>
            <a:off x="3071969" y="4055380"/>
            <a:ext cx="1077687" cy="52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製造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6675455" y="4055380"/>
            <a:ext cx="1077687" cy="52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回收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9103" y="1690689"/>
            <a:ext cx="1412488" cy="203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243247" y="2015163"/>
            <a:ext cx="1243188" cy="179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098949" y="2155523"/>
            <a:ext cx="1023728" cy="147498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9"/>
          <p:cNvSpPr/>
          <p:nvPr/>
        </p:nvSpPr>
        <p:spPr>
          <a:xfrm rot="313343">
            <a:off x="5449878" y="4728584"/>
            <a:ext cx="1783976" cy="645459"/>
          </a:xfrm>
          <a:custGeom>
            <a:rect b="b" l="l" r="r" t="t"/>
            <a:pathLst>
              <a:path extrusionOk="0" h="645459" w="1783976">
                <a:moveTo>
                  <a:pt x="1783976" y="0"/>
                </a:moveTo>
                <a:cubicBezTo>
                  <a:pt x="1774662" y="28061"/>
                  <a:pt x="1644996" y="646134"/>
                  <a:pt x="878541" y="645459"/>
                </a:cubicBezTo>
                <a:cubicBezTo>
                  <a:pt x="418069" y="643823"/>
                  <a:pt x="88090" y="228836"/>
                  <a:pt x="0" y="62753"/>
                </a:cubicBezTo>
              </a:path>
            </a:pathLst>
          </a:cu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9"/>
          <p:cNvSpPr/>
          <p:nvPr/>
        </p:nvSpPr>
        <p:spPr>
          <a:xfrm rot="313343">
            <a:off x="3578791" y="4669283"/>
            <a:ext cx="3626453" cy="1244874"/>
          </a:xfrm>
          <a:custGeom>
            <a:rect b="b" l="l" r="r" t="t"/>
            <a:pathLst>
              <a:path extrusionOk="0" h="1244874" w="1764386">
                <a:moveTo>
                  <a:pt x="1764386" y="0"/>
                </a:moveTo>
                <a:cubicBezTo>
                  <a:pt x="1715921" y="524915"/>
                  <a:pt x="1413052" y="1200133"/>
                  <a:pt x="1045909" y="1241779"/>
                </a:cubicBezTo>
                <a:cubicBezTo>
                  <a:pt x="678766" y="1283425"/>
                  <a:pt x="245319" y="903775"/>
                  <a:pt x="0" y="167508"/>
                </a:cubicBezTo>
              </a:path>
            </a:pathLst>
          </a:cu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9"/>
          <p:cNvSpPr/>
          <p:nvPr/>
        </p:nvSpPr>
        <p:spPr>
          <a:xfrm rot="313343">
            <a:off x="1744540" y="4559706"/>
            <a:ext cx="5438781" cy="1916947"/>
          </a:xfrm>
          <a:custGeom>
            <a:rect b="b" l="l" r="r" t="t"/>
            <a:pathLst>
              <a:path extrusionOk="0" h="1916947" w="1739991">
                <a:moveTo>
                  <a:pt x="1739662" y="0"/>
                </a:moveTo>
                <a:cubicBezTo>
                  <a:pt x="1750681" y="738181"/>
                  <a:pt x="1484408" y="1848998"/>
                  <a:pt x="1081901" y="1911705"/>
                </a:cubicBezTo>
                <a:cubicBezTo>
                  <a:pt x="679394" y="1974412"/>
                  <a:pt x="243747" y="1474342"/>
                  <a:pt x="0" y="426335"/>
                </a:cubicBezTo>
              </a:path>
            </a:pathLst>
          </a:custGeom>
          <a:noFill/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6101591" y="4965237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維修</a:t>
            </a:r>
            <a:endParaRPr/>
          </a:p>
        </p:txBody>
      </p:sp>
      <p:sp>
        <p:nvSpPr>
          <p:cNvPr id="265" name="Google Shape;265;p19"/>
          <p:cNvSpPr txBox="1"/>
          <p:nvPr/>
        </p:nvSpPr>
        <p:spPr>
          <a:xfrm rot="1360220">
            <a:off x="4264842" y="5348631"/>
            <a:ext cx="141577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紡織品再製造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 rot="1793755">
            <a:off x="2852101" y="5684752"/>
            <a:ext cx="10054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再生原料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5950085" y="3032730"/>
            <a:ext cx="492443" cy="619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捐贈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拍賣</a:t>
            </a:r>
            <a:endParaRPr/>
          </a:p>
        </p:txBody>
      </p:sp>
      <p:pic>
        <p:nvPicPr>
          <p:cNvPr id="268" name="Google Shape;26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5191" y="2319455"/>
            <a:ext cx="1317982" cy="11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idx="1" type="body"/>
          </p:nvPr>
        </p:nvSpPr>
        <p:spPr>
          <a:xfrm>
            <a:off x="623888" y="4562476"/>
            <a:ext cx="78867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7" name="Google Shape;97;p2"/>
          <p:cNvSpPr txBox="1"/>
          <p:nvPr>
            <p:ph type="title"/>
          </p:nvPr>
        </p:nvSpPr>
        <p:spPr>
          <a:xfrm>
            <a:off x="-9524" y="2761130"/>
            <a:ext cx="9153524" cy="1119740"/>
          </a:xfrm>
          <a:prstGeom prst="rect">
            <a:avLst/>
          </a:prstGeom>
          <a:solidFill>
            <a:srgbClr val="FFF2CC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</a:pPr>
            <a:r>
              <a:rPr lang="zh-TW" sz="6600"/>
              <a:t>？衣物知多少？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7788" y="1445229"/>
            <a:ext cx="7566212" cy="428005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0"/>
          <p:cNvSpPr txBox="1"/>
          <p:nvPr/>
        </p:nvSpPr>
        <p:spPr>
          <a:xfrm>
            <a:off x="-239269" y="-329184"/>
            <a:ext cx="649663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000">
                <a:solidFill>
                  <a:srgbClr val="DDEAF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REPAIR</a:t>
            </a:r>
            <a:endParaRPr b="1" sz="10000">
              <a:solidFill>
                <a:srgbClr val="DDEAF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6" name="Google Shape;276;p20"/>
          <p:cNvSpPr/>
          <p:nvPr/>
        </p:nvSpPr>
        <p:spPr>
          <a:xfrm rot="5400000">
            <a:off x="-1022924" y="1682387"/>
            <a:ext cx="317009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0">
                <a:solidFill>
                  <a:srgbClr val="DDEAF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維修</a:t>
            </a:r>
            <a:endParaRPr sz="1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"/>
          <p:cNvSpPr txBox="1"/>
          <p:nvPr/>
        </p:nvSpPr>
        <p:spPr>
          <a:xfrm rot="5400000">
            <a:off x="269737" y="4560430"/>
            <a:ext cx="1323439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舊衣修補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延長生命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0077" y="822686"/>
            <a:ext cx="6475847" cy="430643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1"/>
          <p:cNvSpPr txBox="1"/>
          <p:nvPr/>
        </p:nvSpPr>
        <p:spPr>
          <a:xfrm rot="5400000">
            <a:off x="-2310429" y="1658958"/>
            <a:ext cx="576072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0">
                <a:solidFill>
                  <a:srgbClr val="DDEAF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再製造</a:t>
            </a:r>
            <a:endParaRPr b="1" sz="12000">
              <a:solidFill>
                <a:srgbClr val="DDEAF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5" name="Google Shape;285;p21"/>
          <p:cNvSpPr txBox="1"/>
          <p:nvPr/>
        </p:nvSpPr>
        <p:spPr>
          <a:xfrm rot="-5400000">
            <a:off x="5207645" y="2704831"/>
            <a:ext cx="704087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000">
                <a:solidFill>
                  <a:srgbClr val="DDEAF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REMAKE</a:t>
            </a:r>
            <a:endParaRPr/>
          </a:p>
        </p:txBody>
      </p:sp>
      <p:sp>
        <p:nvSpPr>
          <p:cNvPr id="286" name="Google Shape;286;p21"/>
          <p:cNvSpPr txBox="1"/>
          <p:nvPr/>
        </p:nvSpPr>
        <p:spPr>
          <a:xfrm>
            <a:off x="4334305" y="5164622"/>
            <a:ext cx="3441968" cy="593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二手牛仔褲 ☞ 丹寧地墊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2156" y="1273339"/>
            <a:ext cx="245296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2"/>
          <p:cNvSpPr txBox="1"/>
          <p:nvPr/>
        </p:nvSpPr>
        <p:spPr>
          <a:xfrm>
            <a:off x="1465815" y="-357877"/>
            <a:ext cx="733268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000">
                <a:solidFill>
                  <a:srgbClr val="DDEAF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RECYCLE</a:t>
            </a:r>
            <a:endParaRPr/>
          </a:p>
        </p:txBody>
      </p:sp>
      <p:sp>
        <p:nvSpPr>
          <p:cNvPr id="294" name="Google Shape;294;p22"/>
          <p:cNvSpPr txBox="1"/>
          <p:nvPr/>
        </p:nvSpPr>
        <p:spPr>
          <a:xfrm rot="5400000">
            <a:off x="5134695" y="1782831"/>
            <a:ext cx="674951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0">
                <a:solidFill>
                  <a:srgbClr val="DDEAF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再生原料</a:t>
            </a:r>
            <a:endParaRPr b="1" sz="12000">
              <a:solidFill>
                <a:srgbClr val="DDEAF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5" name="Google Shape;295;p22"/>
          <p:cNvSpPr txBox="1"/>
          <p:nvPr/>
        </p:nvSpPr>
        <p:spPr>
          <a:xfrm>
            <a:off x="313743" y="5144995"/>
            <a:ext cx="7340851" cy="593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100%聚酯纖維再生原料 ☞ 塑木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743" y="1753020"/>
            <a:ext cx="4628632" cy="33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衣櫃永遠少一件</a:t>
            </a:r>
            <a:endParaRPr/>
          </a:p>
        </p:txBody>
      </p:sp>
      <p:pic>
        <p:nvPicPr>
          <p:cNvPr id="303" name="Google Shape;30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242" y="1690689"/>
            <a:ext cx="7761515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83"/>
            <a:ext cx="9144000" cy="684303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 txBox="1"/>
          <p:nvPr>
            <p:ph type="title"/>
          </p:nvPr>
        </p:nvSpPr>
        <p:spPr>
          <a:xfrm>
            <a:off x="-9524" y="2761129"/>
            <a:ext cx="9153524" cy="1119742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</a:pPr>
            <a:r>
              <a:rPr lang="zh-TW" sz="6600"/>
              <a:t>延伸活動</a:t>
            </a:r>
            <a:endParaRPr sz="6600"/>
          </a:p>
        </p:txBody>
      </p:sp>
      <p:sp>
        <p:nvSpPr>
          <p:cNvPr id="311" name="Google Shape;311;p24"/>
          <p:cNvSpPr txBox="1"/>
          <p:nvPr>
            <p:ph idx="1" type="body"/>
          </p:nvPr>
        </p:nvSpPr>
        <p:spPr>
          <a:xfrm>
            <a:off x="623888" y="4562476"/>
            <a:ext cx="78867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2" y="734076"/>
            <a:ext cx="9128288" cy="513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5723"/>
            <a:ext cx="9146553" cy="514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80" y="801384"/>
            <a:ext cx="9118220" cy="51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6819"/>
            <a:ext cx="9146553" cy="514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53" y="857367"/>
            <a:ext cx="9146553" cy="5144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0000"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949121" y="2079523"/>
            <a:ext cx="7236234" cy="2482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校服上有哪些顏色？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623888" y="4562476"/>
            <a:ext cx="78867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/>
              <a:t>【暖身題】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48" y="863029"/>
            <a:ext cx="9123452" cy="5131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聰明購衣3連問</a:t>
            </a:r>
            <a:endParaRPr/>
          </a:p>
        </p:txBody>
      </p:sp>
      <p:pic>
        <p:nvPicPr>
          <p:cNvPr id="348" name="Google Shape;348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821044" y="2563904"/>
            <a:ext cx="2516514" cy="355926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 txBox="1"/>
          <p:nvPr/>
        </p:nvSpPr>
        <p:spPr>
          <a:xfrm>
            <a:off x="1527312" y="2245338"/>
            <a:ext cx="52758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67E77"/>
                </a:solidFill>
                <a:latin typeface="Arial"/>
                <a:ea typeface="Arial"/>
                <a:cs typeface="Arial"/>
                <a:sym typeface="Arial"/>
              </a:rPr>
              <a:t>Q1：我會多常穿這件衣服？</a:t>
            </a:r>
            <a:endParaRPr sz="3200">
              <a:solidFill>
                <a:srgbClr val="F67E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1"/>
          <p:cNvSpPr txBox="1"/>
          <p:nvPr/>
        </p:nvSpPr>
        <p:spPr>
          <a:xfrm>
            <a:off x="842887" y="3434389"/>
            <a:ext cx="65485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DB706A"/>
                </a:solidFill>
                <a:latin typeface="Arial"/>
                <a:ea typeface="Arial"/>
                <a:cs typeface="Arial"/>
                <a:sym typeface="Arial"/>
              </a:rPr>
              <a:t>Q2：我已經擁有多少衣服？</a:t>
            </a:r>
            <a:endParaRPr sz="4000">
              <a:solidFill>
                <a:srgbClr val="DB70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1"/>
          <p:cNvSpPr txBox="1"/>
          <p:nvPr/>
        </p:nvSpPr>
        <p:spPr>
          <a:xfrm>
            <a:off x="281304" y="4740546"/>
            <a:ext cx="72074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Q3：這件衣服能穿多久？</a:t>
            </a:r>
            <a:endParaRPr sz="4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綠色購衣指南</a:t>
            </a:r>
            <a:endParaRPr/>
          </a:p>
        </p:txBody>
      </p:sp>
      <p:sp>
        <p:nvSpPr>
          <p:cNvPr id="358" name="Google Shape;358;p3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167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AutoNum type="arabicPeriod"/>
            </a:pPr>
            <a:r>
              <a:rPr lang="zh-TW" sz="3600">
                <a:solidFill>
                  <a:schemeClr val="accent1"/>
                </a:solidFill>
              </a:rPr>
              <a:t>衣物修補服務</a:t>
            </a:r>
            <a:endParaRPr sz="3600">
              <a:solidFill>
                <a:schemeClr val="accent1"/>
              </a:solidFill>
            </a:endParaRPr>
          </a:p>
          <a:p>
            <a:pPr indent="-514350" lvl="0" marL="514350" rtl="0" algn="l">
              <a:lnSpc>
                <a:spcPct val="167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AutoNum type="arabicPeriod"/>
            </a:pPr>
            <a:r>
              <a:rPr lang="zh-TW" sz="3600">
                <a:solidFill>
                  <a:schemeClr val="accent1"/>
                </a:solidFill>
              </a:rPr>
              <a:t>衣物回收箱</a:t>
            </a:r>
            <a:endParaRPr sz="3600">
              <a:solidFill>
                <a:schemeClr val="accent1"/>
              </a:solidFill>
            </a:endParaRPr>
          </a:p>
          <a:p>
            <a:pPr indent="-514350" lvl="0" marL="514350" rtl="0" algn="l">
              <a:lnSpc>
                <a:spcPct val="167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AutoNum type="arabicPeriod"/>
            </a:pPr>
            <a:r>
              <a:rPr lang="zh-TW" sz="3600">
                <a:solidFill>
                  <a:schemeClr val="accent1"/>
                </a:solidFill>
              </a:rPr>
              <a:t>環保材質的包裝配件</a:t>
            </a:r>
            <a:endParaRPr sz="3600">
              <a:solidFill>
                <a:schemeClr val="accent1"/>
              </a:solidFill>
            </a:endParaRPr>
          </a:p>
          <a:p>
            <a:pPr indent="-514350" lvl="0" marL="514350" rtl="0" algn="l">
              <a:lnSpc>
                <a:spcPct val="167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AutoNum type="arabicPeriod"/>
            </a:pPr>
            <a:r>
              <a:rPr lang="zh-TW" sz="3600">
                <a:solidFill>
                  <a:schemeClr val="accent1"/>
                </a:solidFill>
              </a:rPr>
              <a:t>網購包裝、填充物減量</a:t>
            </a:r>
            <a:endParaRPr sz="3600">
              <a:solidFill>
                <a:schemeClr val="accent1"/>
              </a:solidFill>
            </a:endParaRPr>
          </a:p>
          <a:p>
            <a:pPr indent="-514350" lvl="0" marL="514350" rtl="0" algn="l">
              <a:lnSpc>
                <a:spcPct val="167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AutoNum type="arabicPeriod"/>
            </a:pPr>
            <a:r>
              <a:rPr lang="zh-TW" sz="3600">
                <a:solidFill>
                  <a:schemeClr val="accent1"/>
                </a:solidFill>
              </a:rPr>
              <a:t>循環包裝</a:t>
            </a:r>
            <a:endParaRPr/>
          </a:p>
        </p:txBody>
      </p:sp>
      <p:pic>
        <p:nvPicPr>
          <p:cNvPr id="359" name="Google Shape;35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546" y="2265218"/>
            <a:ext cx="2611311" cy="348174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網購開箱照 part1</a:t>
            </a:r>
            <a:endParaRPr/>
          </a:p>
        </p:txBody>
      </p:sp>
      <p:pic>
        <p:nvPicPr>
          <p:cNvPr id="366" name="Google Shape;366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107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網購開箱照 part2</a:t>
            </a:r>
            <a:endParaRPr/>
          </a:p>
        </p:txBody>
      </p:sp>
      <p:pic>
        <p:nvPicPr>
          <p:cNvPr id="373" name="Google Shape;373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600" y="2128044"/>
            <a:ext cx="6654800" cy="37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682" y="0"/>
            <a:ext cx="6130636" cy="6130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86" name="Google Shape;386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900" y="0"/>
            <a:ext cx="7902200" cy="6176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循環包裝</a:t>
            </a:r>
            <a:endParaRPr/>
          </a:p>
        </p:txBody>
      </p:sp>
      <p:pic>
        <p:nvPicPr>
          <p:cNvPr id="393" name="Google Shape;393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1861344"/>
            <a:ext cx="5715000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今日小任務：檢視衣櫃</a:t>
            </a:r>
            <a:endParaRPr/>
          </a:p>
        </p:txBody>
      </p:sp>
      <p:sp>
        <p:nvSpPr>
          <p:cNvPr id="400" name="Google Shape;400;p38"/>
          <p:cNvSpPr txBox="1"/>
          <p:nvPr/>
        </p:nvSpPr>
        <p:spPr>
          <a:xfrm>
            <a:off x="628650" y="1690689"/>
            <a:ext cx="7886699" cy="417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找出 </a:t>
            </a:r>
            <a:r>
              <a:rPr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最不常穿 </a:t>
            </a: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的衣服，記錄：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AutoNum type="arabicPeriod"/>
            </a:pPr>
            <a:r>
              <a:rPr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品牌 </a:t>
            </a:r>
            <a:endParaRPr/>
          </a:p>
          <a:p>
            <a:pPr indent="-342900" lvl="0" marL="342900" marR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rabicPeriod"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查看衣服</a:t>
            </a:r>
            <a:r>
              <a:rPr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標籤 </a:t>
            </a: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，記錄</a:t>
            </a:r>
            <a:r>
              <a:rPr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成分</a:t>
            </a: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比例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rabicPeriod"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衣服使用</a:t>
            </a:r>
            <a:r>
              <a:rPr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時間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rabicPeriod"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不常穿的</a:t>
            </a:r>
            <a:r>
              <a:rPr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原因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rabicPeriod"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決定不再穿了，你的</a:t>
            </a:r>
            <a:r>
              <a:rPr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處理方式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AutoNum type="arabicPeriod"/>
            </a:pPr>
            <a:r>
              <a:rPr lang="zh-TW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跟老師同學分享你的筆記～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8753" y="3225269"/>
            <a:ext cx="2985247" cy="298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 txBox="1"/>
          <p:nvPr>
            <p:ph idx="1" type="body"/>
          </p:nvPr>
        </p:nvSpPr>
        <p:spPr>
          <a:xfrm>
            <a:off x="623888" y="4562476"/>
            <a:ext cx="78867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08" name="Google Shape;408;p39"/>
          <p:cNvSpPr txBox="1"/>
          <p:nvPr>
            <p:ph type="title"/>
          </p:nvPr>
        </p:nvSpPr>
        <p:spPr>
          <a:xfrm>
            <a:off x="-9524" y="2348753"/>
            <a:ext cx="9153524" cy="19444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</a:pPr>
            <a:r>
              <a:rPr lang="zh-TW" sz="6600"/>
              <a:t>零廢棄才是真時尚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0000"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949121" y="2079523"/>
            <a:ext cx="7236234" cy="2482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衣服有哪些功能？</a:t>
            </a:r>
            <a:endParaRPr/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623888" y="4562476"/>
            <a:ext cx="78867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/>
              <a:t>【寫出3項，不跟別組重複】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-4762" y="5035849"/>
            <a:ext cx="9144000" cy="46166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保暖  排汗  涼感  除臭  禮俗  統一管理  視覺美觀...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0000"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949121" y="2079523"/>
            <a:ext cx="7236234" cy="2482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製作衣服的原料？</a:t>
            </a:r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623888" y="4562476"/>
            <a:ext cx="78867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/>
              <a:t>【寫出3種，不跟別組重複】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-4762" y="5035849"/>
            <a:ext cx="9144000" cy="46166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棉  麻  羊毛  兔毛  尼龍  聚酯纖維  寶特紗...</a:t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0000"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949121" y="2079523"/>
            <a:ext cx="7236234" cy="2482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國內衣服品牌？</a:t>
            </a:r>
            <a:endParaRPr/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623888" y="4562476"/>
            <a:ext cx="78867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/>
              <a:t>【寫幾個就得幾分】</a:t>
            </a:r>
            <a:endParaRPr/>
          </a:p>
        </p:txBody>
      </p:sp>
      <p:sp>
        <p:nvSpPr>
          <p:cNvPr id="128" name="Google Shape;128;p6"/>
          <p:cNvSpPr txBox="1"/>
          <p:nvPr/>
        </p:nvSpPr>
        <p:spPr>
          <a:xfrm>
            <a:off x="-4762" y="5035849"/>
            <a:ext cx="9144000" cy="46166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NIKE UNIQLO NET GAP ROOTS...</a:t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0000"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949121" y="2079523"/>
            <a:ext cx="7236234" cy="2482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衣服商品附帶的</a:t>
            </a:r>
            <a:br>
              <a:rPr lang="zh-TW"/>
            </a:br>
            <a:r>
              <a:rPr lang="zh-TW"/>
              <a:t>「包裝/配件」？</a:t>
            </a:r>
            <a:endParaRPr/>
          </a:p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>
            <a:off x="623888" y="4562476"/>
            <a:ext cx="78867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/>
              <a:t>【寫幾個就得幾分】</a:t>
            </a:r>
            <a:endParaRPr/>
          </a:p>
        </p:txBody>
      </p:sp>
      <p:sp>
        <p:nvSpPr>
          <p:cNvPr id="136" name="Google Shape;136;p7"/>
          <p:cNvSpPr txBox="1"/>
          <p:nvPr/>
        </p:nvSpPr>
        <p:spPr>
          <a:xfrm>
            <a:off x="-4762" y="5035849"/>
            <a:ext cx="9144000" cy="46166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包裝袋  內襯紙卡  吊牌  貼紙  襯衫領條  夾子...</a:t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3" name="Google Shape;14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60" y="4692419"/>
            <a:ext cx="22032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1130" y="-23811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337094"/>
            <a:ext cx="289205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23811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22260" y="0"/>
            <a:ext cx="352174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8">
            <a:alphaModFix/>
          </a:blip>
          <a:srcRect b="0" l="0" r="-1010" t="0"/>
          <a:stretch/>
        </p:blipFill>
        <p:spPr>
          <a:xfrm>
            <a:off x="3149530" y="2337094"/>
            <a:ext cx="2337876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44886" y="2337094"/>
            <a:ext cx="162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86000" y="-5581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0000"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949121" y="2552896"/>
            <a:ext cx="7236234" cy="1890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zh-TW"/>
              <a:t>衣服的平均壽命？</a:t>
            </a:r>
            <a:br>
              <a:rPr lang="zh-TW"/>
            </a:br>
            <a:r>
              <a:rPr lang="zh-TW" sz="2400"/>
              <a:t>（這是最後一題）</a:t>
            </a:r>
            <a:endParaRPr/>
          </a:p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623888" y="4562476"/>
            <a:ext cx="7886700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/>
              <a:t>【最接近】</a:t>
            </a:r>
            <a:endParaRPr/>
          </a:p>
        </p:txBody>
      </p:sp>
      <p:sp>
        <p:nvSpPr>
          <p:cNvPr id="158" name="Google Shape;158;p9"/>
          <p:cNvSpPr txBox="1"/>
          <p:nvPr/>
        </p:nvSpPr>
        <p:spPr>
          <a:xfrm>
            <a:off x="-4762" y="5035849"/>
            <a:ext cx="9144000" cy="46166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英國廢棄物資源調查 WRAP：3.3年</a:t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2020-04-14T02:28:59Z</dcterms:created>
  <dc:creator>Microsoft Office User</dc:creator>
</cp:coreProperties>
</file>