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70" r:id="rId3"/>
    <p:sldId id="282" r:id="rId4"/>
    <p:sldId id="277" r:id="rId5"/>
    <p:sldId id="274" r:id="rId6"/>
    <p:sldId id="273" r:id="rId7"/>
    <p:sldId id="279" r:id="rId8"/>
    <p:sldId id="322" r:id="rId9"/>
    <p:sldId id="276" r:id="rId10"/>
    <p:sldId id="289" r:id="rId11"/>
    <p:sldId id="324" r:id="rId12"/>
    <p:sldId id="260" r:id="rId13"/>
    <p:sldId id="328" r:id="rId14"/>
    <p:sldId id="284" r:id="rId15"/>
    <p:sldId id="307" r:id="rId16"/>
    <p:sldId id="308" r:id="rId17"/>
    <p:sldId id="310" r:id="rId18"/>
    <p:sldId id="285" r:id="rId19"/>
    <p:sldId id="292" r:id="rId20"/>
    <p:sldId id="263" r:id="rId21"/>
    <p:sldId id="293" r:id="rId22"/>
    <p:sldId id="329" r:id="rId23"/>
    <p:sldId id="261" r:id="rId24"/>
    <p:sldId id="262" r:id="rId25"/>
    <p:sldId id="312" r:id="rId26"/>
    <p:sldId id="315" r:id="rId27"/>
    <p:sldId id="319" r:id="rId28"/>
    <p:sldId id="320" r:id="rId29"/>
    <p:sldId id="330" r:id="rId30"/>
    <p:sldId id="321" r:id="rId31"/>
    <p:sldId id="266" r:id="rId32"/>
    <p:sldId id="311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ED"/>
    <a:srgbClr val="FDFFFF"/>
    <a:srgbClr val="FFFAE3"/>
    <a:srgbClr val="DB706A"/>
    <a:srgbClr val="F67E77"/>
    <a:srgbClr val="C0625C"/>
    <a:srgbClr val="C05F5F"/>
    <a:srgbClr val="F18656"/>
    <a:srgbClr val="FFF4D0"/>
    <a:srgbClr val="3C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3"/>
    <p:restoredTop sz="85348"/>
  </p:normalViewPr>
  <p:slideViewPr>
    <p:cSldViewPr snapToGrid="0" snapToObjects="1">
      <p:cViewPr varScale="1">
        <p:scale>
          <a:sx n="74" d="100"/>
          <a:sy n="74" d="100"/>
        </p:scale>
        <p:origin x="1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CAB2D-89B0-FE4F-884A-A27DF909D2F2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F20E9-9852-D74A-9C1B-BC839B63B60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4361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今天要來談談「買衣服」這件事～老師想先瞭解一下同學們對於市面上的流行服裝認識有多少，請問你的衣服是主要自己去挑選的請舉手～大多是家人幫你選的請舉手～</a:t>
            </a:r>
            <a:endParaRPr kumimoji="1" lang="en-US" altLang="zh-TW" dirty="0"/>
          </a:p>
          <a:p>
            <a:r>
              <a:rPr kumimoji="1" lang="zh-TW" altLang="en-US" dirty="0"/>
              <a:t>分組：請同學拿出你今天帶來的衣服，選一個主色，然後在一分鐘之內尋找跟你有同樣顏色的其他夥伴，湊滿</a:t>
            </a:r>
            <a:r>
              <a:rPr kumimoji="1" lang="en-US" altLang="zh-TW" dirty="0"/>
              <a:t>5</a:t>
            </a:r>
            <a:r>
              <a:rPr kumimoji="1" lang="zh-CN" altLang="en-US" dirty="0"/>
              <a:t>人請自己圍成一圈讓老師知道你找好組別了。</a:t>
            </a:r>
            <a:endParaRPr kumimoji="1" lang="en-US" altLang="zh-CN" dirty="0"/>
          </a:p>
          <a:p>
            <a:r>
              <a:rPr kumimoji="1" lang="zh-TW" altLang="en-US" dirty="0"/>
              <a:t>（沒找到組員的同學，就由老師幫您指派囉～）</a:t>
            </a:r>
            <a:endParaRPr kumimoji="1"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4327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大家對衣服都有一定的認識了，還記得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剛剛有一題是：衣服的原料～還記得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出現過哪些答案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嗎？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為什麼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要有這麼多種不同的纖維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（符合不同的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功能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及需求）</a:t>
            </a:r>
            <a:r>
              <a:rPr lang="zh-TW" altLang="zh-TW" dirty="0">
                <a:effectLst/>
              </a:rPr>
              <a:t> </a:t>
            </a:r>
            <a:endParaRPr lang="en-US" altLang="zh-TW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6523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>
                <a:effectLst/>
              </a:rPr>
              <a:t>【</a:t>
            </a:r>
            <a:r>
              <a:rPr kumimoji="1" lang="zh-TW" altLang="en-US" dirty="0">
                <a:effectLst/>
              </a:rPr>
              <a:t>小活動</a:t>
            </a:r>
            <a:r>
              <a:rPr kumimoji="1" lang="en-US" altLang="zh-TW" dirty="0">
                <a:effectLst/>
              </a:rPr>
              <a:t>】</a:t>
            </a:r>
            <a:r>
              <a:rPr kumimoji="1" lang="zh-CN" altLang="en-US" dirty="0">
                <a:effectLst/>
              </a:rPr>
              <a:t>盤點每個人的衣服標籤，簡單統計各類原料的數量（可用手機查詢原料中文名）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zh-CN" altLang="en-US" dirty="0">
                <a:effectLst/>
              </a:rPr>
              <a:t>請各組將帶來的衣服標籤翻出來看，然後將成分分類，寫在白板上，並記錄件數（老師在黑</a:t>
            </a:r>
            <a:r>
              <a:rPr kumimoji="1" lang="en-US" altLang="zh-CN" dirty="0">
                <a:effectLst/>
              </a:rPr>
              <a:t>/</a:t>
            </a:r>
            <a:r>
              <a:rPr kumimoji="1" lang="zh-CN" altLang="en-US" dirty="0">
                <a:effectLst/>
              </a:rPr>
              <a:t>白板上簡單示意）</a:t>
            </a:r>
            <a:endParaRPr kumimoji="1" lang="en-US" altLang="zh-CN" dirty="0">
              <a:effectLst/>
            </a:endParaRPr>
          </a:p>
          <a:p>
            <a:r>
              <a:rPr kumimoji="1" lang="zh-CN" altLang="en-US" dirty="0">
                <a:effectLst/>
              </a:rPr>
              <a:t>如果一件衣服的成分很複雜，只記錄最多比例的</a:t>
            </a:r>
            <a:r>
              <a:rPr kumimoji="1" lang="en-US" altLang="zh-CN" dirty="0">
                <a:effectLst/>
              </a:rPr>
              <a:t>2</a:t>
            </a:r>
            <a:r>
              <a:rPr kumimoji="1" lang="zh-CN" altLang="en-US" dirty="0">
                <a:effectLst/>
              </a:rPr>
              <a:t>種即可！</a:t>
            </a:r>
            <a:endParaRPr kumimoji="1" lang="en-US" altLang="zh-CN" dirty="0">
              <a:effectLst/>
            </a:endParaRPr>
          </a:p>
          <a:p>
            <a:endParaRPr kumimoji="1" lang="en-US" altLang="zh-TW" dirty="0">
              <a:effectLst/>
            </a:endParaRPr>
          </a:p>
          <a:p>
            <a:r>
              <a:rPr kumimoji="1" lang="en-US" altLang="zh-TW" dirty="0"/>
              <a:t>【</a:t>
            </a:r>
            <a:r>
              <a:rPr kumimoji="1" lang="zh-CN" altLang="en-US" dirty="0"/>
              <a:t>小組</a:t>
            </a:r>
            <a:r>
              <a:rPr kumimoji="1" lang="zh-TW" altLang="en-US" dirty="0"/>
              <a:t>分享</a:t>
            </a:r>
            <a:r>
              <a:rPr kumimoji="1" lang="en-US" altLang="zh-TW" dirty="0"/>
              <a:t>】</a:t>
            </a:r>
            <a:r>
              <a:rPr kumimoji="1" lang="zh-TW" altLang="en-US" dirty="0"/>
              <a:t>最常見的原料是哪幾類？  棉花、聚酯纖維（</a:t>
            </a:r>
            <a:r>
              <a:rPr kumimoji="1" lang="en-US" altLang="zh-TW" dirty="0" err="1"/>
              <a:t>Polyeaster</a:t>
            </a:r>
            <a:r>
              <a:rPr kumimoji="1" lang="zh-TW" altLang="en-US" dirty="0"/>
              <a:t>、條綸）</a:t>
            </a:r>
            <a:endParaRPr kumimoji="1" lang="en-US" altLang="zh-TW" dirty="0"/>
          </a:p>
          <a:p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p.s.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可以挑幾位同學分享為什麼喜歡（或選擇）這件衣服，引導出跟功能性相關的答案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20219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將衣服纖維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簡單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分為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天然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合成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大類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天然的就是從動植物身上取得的，合成的就是從石油提煉出來的。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今天統計到最多次的棉花跟聚酯纖維，剛好分別是天然跟合成的代表！也是目前最常使用的兩種纖維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合成纖維的優點多，現在市面上的機能性衣服，像是球衣、排汗衣、涼感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衣、防曬衣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也大多是用聚酯纖維製作。全球原料佔比約：棉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25%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61%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但也因為聚酯纖維是無法自然分解的，若是被當垃圾丟棄，就會對環境造成更多傷害！就像寶特瓶、塑膠吸管亂丟一樣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</a:t>
            </a:r>
            <a:endParaRPr lang="en-US" altLang="zh-TW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229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（若有時間介紹兩種原料的優缺點，則可用這張圖確認同學知道如何選擇符合需求的衣服）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這裡有兩件衣服，標榜不同功能：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Ｑ：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這兩件衣服的主要原料是什麼？（棉花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聚酯纖維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Ｑ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：比較容易發霉泛黃的可能是哪件？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（棉花，因為微生物可以分解）</a:t>
            </a:r>
            <a:endParaRPr lang="en-US" altLang="zh-CN" dirty="0">
              <a:effectLst/>
            </a:endParaRPr>
          </a:p>
          <a:p>
            <a:r>
              <a:rPr lang="zh-CN" altLang="en-US" dirty="0">
                <a:effectLst/>
              </a:rPr>
              <a:t>將來選購衣服的時候，請同學先檢視衣服標籤，確定衣服功能符合自己的需求再購買，不然買到不適合穿的就會造成資源浪費。</a:t>
            </a:r>
            <a:endParaRPr lang="en-US" altLang="zh-TW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54685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以上帶你們簡單認識衣服，但接下來才是今天的重點！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我們從出生就開始需要衣服，那這些衣服的命運到底如何呢？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衣服的一生有四個階段，請大家排看看順序。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一件衣服的生命就像一條直線，很快到了終點！這就是線性經濟，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但這種模式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會讓廢棄物越來越多。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一開始有提到，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衣服的平均壽命只有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這表示我們非常快速的累積衣服垃圾，同時又購買新的衣服來穿。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但是衣服從開採原料、製造，一直到丟棄，整個過程都對環境產生不同的壓力～</a:t>
            </a:r>
            <a:endParaRPr kumimoji="1"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6784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〈</a:t>
            </a:r>
            <a:r>
              <a:rPr kumimoji="1" lang="zh-TW" altLang="en-US" dirty="0"/>
              <a:t>原料開採</a:t>
            </a:r>
            <a:r>
              <a:rPr kumimoji="1" lang="en-US" altLang="zh-TW" dirty="0"/>
              <a:t>〉</a:t>
            </a:r>
            <a:r>
              <a:rPr kumimoji="1" lang="zh-CN" altLang="en-US" dirty="0"/>
              <a:t>汰舊換新，如果你偏好的是棉質的衣服．．．</a:t>
            </a:r>
            <a:endParaRPr kumimoji="1" lang="en-US" altLang="zh-CN" dirty="0"/>
          </a:p>
          <a:p>
            <a:r>
              <a:rPr kumimoji="1" lang="zh-CN" altLang="en-US" dirty="0"/>
              <a:t>製作</a:t>
            </a:r>
            <a:r>
              <a:rPr kumimoji="1" lang="en-US" altLang="zh-TW" dirty="0"/>
              <a:t>1</a:t>
            </a:r>
            <a:r>
              <a:rPr kumimoji="1" lang="zh-CN" altLang="en-US" dirty="0"/>
              <a:t>件棉</a:t>
            </a:r>
            <a:r>
              <a:rPr kumimoji="1" lang="en-US" altLang="zh-CN" dirty="0"/>
              <a:t>T</a:t>
            </a:r>
            <a:r>
              <a:rPr kumimoji="1" lang="zh-CN" altLang="en-US" dirty="0"/>
              <a:t>需耗費</a:t>
            </a:r>
            <a:r>
              <a:rPr kumimoji="1" lang="en-US" altLang="zh-CN" dirty="0"/>
              <a:t>2700</a:t>
            </a:r>
            <a:r>
              <a:rPr kumimoji="1" lang="zh-CN" altLang="en-US" dirty="0"/>
              <a:t>公升水（</a:t>
            </a:r>
            <a:r>
              <a:rPr kumimoji="1" lang="en-US" altLang="zh-CN" dirty="0"/>
              <a:t>WWF</a:t>
            </a:r>
            <a:r>
              <a:rPr kumimoji="1" lang="zh-CN" altLang="en-US" dirty="0"/>
              <a:t>世界自然基金會）；</a:t>
            </a:r>
            <a:r>
              <a:rPr kumimoji="1" lang="en-US" altLang="zh-TW" dirty="0"/>
              <a:t>1</a:t>
            </a:r>
            <a:r>
              <a:rPr kumimoji="1" lang="zh-CN" altLang="en-US" dirty="0"/>
              <a:t>公斤的棉花需要</a:t>
            </a:r>
            <a:r>
              <a:rPr kumimoji="1" lang="en-US" altLang="zh-CN" dirty="0"/>
              <a:t>1~2</a:t>
            </a:r>
            <a:r>
              <a:rPr kumimoji="1" lang="zh-CN" altLang="en-US" dirty="0"/>
              <a:t>萬公升的灌溉水（</a:t>
            </a:r>
            <a:r>
              <a:rPr kumimoji="1" lang="en-US" altLang="zh-CN" dirty="0"/>
              <a:t>WRAP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r>
              <a:rPr kumimoji="1" lang="zh-CN" altLang="en-US" dirty="0"/>
              <a:t>使用農藥比例第二高的作物就是棉花！全球農地有</a:t>
            </a:r>
            <a:r>
              <a:rPr kumimoji="1" lang="en-US" altLang="zh-CN" dirty="0"/>
              <a:t>3%</a:t>
            </a:r>
            <a:r>
              <a:rPr kumimoji="1" lang="zh-CN" altLang="en-US" dirty="0"/>
              <a:t>是棉花田，但使用殺蟲劑的量卻佔全球</a:t>
            </a:r>
            <a:r>
              <a:rPr kumimoji="1" lang="en-US" altLang="zh-CN" dirty="0"/>
              <a:t>25%</a:t>
            </a:r>
          </a:p>
          <a:p>
            <a:r>
              <a:rPr kumimoji="1" lang="zh-CN" altLang="en-US" dirty="0"/>
              <a:t>需大量噴灑農藥才能維持產量，對環境產生負面影響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03408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〈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製造染整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〉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廠商為了製作更多的衣服讓大家選購，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染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整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衣服會產生大量的污水</a:t>
            </a:r>
            <a:r>
              <a:rPr lang="zh-TW" altLang="zh-TW" dirty="0">
                <a:effectLst/>
              </a:rPr>
              <a:t> </a:t>
            </a:r>
            <a:endParaRPr lang="en-US" altLang="zh-TW" dirty="0">
              <a:effectLst/>
            </a:endParaRPr>
          </a:p>
          <a:p>
            <a:r>
              <a:rPr kumimoji="1" lang="zh-TW" altLang="en-US" dirty="0"/>
              <a:t>例如：甲醛，能讓衣服防皺、防縮水。螢光劑</a:t>
            </a:r>
            <a:r>
              <a:rPr kumimoji="1" lang="en-US" altLang="zh-TW" dirty="0"/>
              <a:t>-</a:t>
            </a:r>
            <a:r>
              <a:rPr kumimoji="1" lang="zh-CN" altLang="en-US" dirty="0"/>
              <a:t>色彩亮麗。</a:t>
            </a:r>
            <a:r>
              <a:rPr kumimoji="1" lang="zh-TW" altLang="en-US" dirty="0"/>
              <a:t>塑化劑</a:t>
            </a:r>
            <a:endParaRPr kumimoji="1" lang="en-US" altLang="zh-TW" dirty="0"/>
          </a:p>
          <a:p>
            <a:r>
              <a:rPr kumimoji="1" lang="zh-TW" altLang="en-US" dirty="0"/>
              <a:t>每製造</a:t>
            </a:r>
            <a:r>
              <a:rPr kumimoji="1" lang="en-US" altLang="zh-TW" dirty="0"/>
              <a:t>1</a:t>
            </a:r>
            <a:r>
              <a:rPr kumimoji="1" lang="zh-CN" altLang="en-US" dirty="0"/>
              <a:t>噸衣服，就會汙染</a:t>
            </a:r>
            <a:r>
              <a:rPr kumimoji="1" lang="en-US" altLang="zh-CN" dirty="0"/>
              <a:t>200</a:t>
            </a:r>
            <a:r>
              <a:rPr kumimoji="1" lang="zh-CN" altLang="en-US" dirty="0"/>
              <a:t>噸的水</a:t>
            </a:r>
            <a:r>
              <a:rPr kumimoji="1" lang="en-US" altLang="zh-CN" dirty="0"/>
              <a:t>...</a:t>
            </a:r>
            <a:r>
              <a:rPr kumimoji="1" lang="zh-CN" altLang="en-US" dirty="0"/>
              <a:t>代價大！</a:t>
            </a:r>
            <a:endParaRPr kumimoji="1" lang="en-US" altLang="zh-CN" dirty="0"/>
          </a:p>
          <a:p>
            <a:r>
              <a:rPr kumimoji="1" lang="zh-CN" altLang="en-US" dirty="0"/>
              <a:t>（示意圖：齊柏林拍攝的五股觀音坑溪空拍照）</a:t>
            </a:r>
            <a:endParaRPr kumimoji="1" lang="en-US" altLang="zh-CN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43675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〈</a:t>
            </a:r>
            <a:r>
              <a:rPr kumimoji="1" lang="zh-CN" altLang="en-US" dirty="0"/>
              <a:t>焚化掩埋</a:t>
            </a:r>
            <a:r>
              <a:rPr kumimoji="1" lang="en-US" altLang="zh-CN" dirty="0"/>
              <a:t>〉</a:t>
            </a:r>
            <a:r>
              <a:rPr kumimoji="1" lang="zh-CN" altLang="en-US" dirty="0"/>
              <a:t>紡織系統</a:t>
            </a:r>
            <a:r>
              <a:rPr kumimoji="1" lang="en-US" altLang="zh-CN" dirty="0"/>
              <a:t>85%</a:t>
            </a:r>
            <a:r>
              <a:rPr kumimoji="1" lang="zh-CN" altLang="en-US" dirty="0"/>
              <a:t>最終被廢棄！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焚化爐來不及焚燒所有垃圾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kumimoji="1"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土地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kumimoji="1"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空地污染問題。</a:t>
            </a:r>
            <a:endParaRPr kumimoji="1"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382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這就是衣服從原料開採、製造、被當垃圾送去焚燒的線性生命。</a:t>
            </a:r>
            <a:endParaRPr kumimoji="1"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我們除了將不穿的衣服丟進垃圾車，還有沒有別的方式呢？（捐贈、回收）</a:t>
            </a:r>
            <a:endParaRPr kumimoji="1"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6755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>
                <a:effectLst/>
              </a:rPr>
              <a:t>【Bonus】</a:t>
            </a:r>
            <a:r>
              <a:rPr kumimoji="1" lang="zh-CN" altLang="en-US" dirty="0">
                <a:effectLst/>
              </a:rPr>
              <a:t>先討論</a:t>
            </a:r>
            <a:r>
              <a:rPr kumimoji="1" lang="en-US" altLang="zh-CN" dirty="0">
                <a:effectLst/>
              </a:rPr>
              <a:t>1</a:t>
            </a:r>
            <a:r>
              <a:rPr kumimoji="1" lang="zh-CN" altLang="en-US" dirty="0">
                <a:effectLst/>
              </a:rPr>
              <a:t>分鐘。計時</a:t>
            </a:r>
            <a:r>
              <a:rPr kumimoji="1" lang="en-US" altLang="zh-CN" dirty="0">
                <a:effectLst/>
              </a:rPr>
              <a:t>1</a:t>
            </a:r>
            <a:r>
              <a:rPr kumimoji="1" lang="zh-CN" altLang="en-US" dirty="0">
                <a:effectLst/>
              </a:rPr>
              <a:t>分鐘，分組排成列，到黑板盡可能寫下衣服</a:t>
            </a:r>
            <a:r>
              <a:rPr kumimoji="1" lang="zh-TW" altLang="en-US" dirty="0">
                <a:effectLst/>
              </a:rPr>
              <a:t>不穿</a:t>
            </a:r>
            <a:r>
              <a:rPr kumimoji="1" lang="en-US" altLang="zh-TW" dirty="0">
                <a:effectLst/>
              </a:rPr>
              <a:t>/</a:t>
            </a:r>
            <a:r>
              <a:rPr kumimoji="1" lang="zh-CN" altLang="en-US" dirty="0">
                <a:effectLst/>
              </a:rPr>
              <a:t>回收後的用途～</a:t>
            </a:r>
            <a:endParaRPr kumimoji="1" lang="en-US" altLang="zh-CN" dirty="0">
              <a:effectLst/>
            </a:endParaRPr>
          </a:p>
          <a:p>
            <a:r>
              <a:rPr kumimoji="1" lang="zh-CN" altLang="en-US" dirty="0">
                <a:effectLst/>
              </a:rPr>
              <a:t>老師檢視答案並歸納到循環圖裡。</a:t>
            </a:r>
            <a:endParaRPr kumimoji="1" lang="en-US" altLang="zh-TW" dirty="0">
              <a:effectLst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品質很好的衣服可以拿去拍賣二手衣，或是捐給有需要的單位。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破損或不適合再穿的衣服布料，還有很多其他的用途。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像是「維修」、「把布料縫製成其他商品」或是「把纖維分解出來做成其他衣服的原料」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zh-TW" altLang="zh-TW" dirty="0">
                <a:effectLst/>
              </a:rPr>
              <a:t> </a:t>
            </a:r>
            <a:endParaRPr lang="en-US" altLang="zh-TW" dirty="0">
              <a:effectLst/>
            </a:endParaRPr>
          </a:p>
          <a:p>
            <a:r>
              <a:rPr kumimoji="1" lang="zh-TW" altLang="en-US" dirty="0">
                <a:effectLst/>
              </a:rPr>
              <a:t>這樣衣服的生命就不是線性，而是成為好幾個圈圈，也就是今天想要告訴大家的「循環」概念。</a:t>
            </a:r>
            <a:endParaRPr kumimoji="1" lang="en-US" altLang="zh-TW" dirty="0">
              <a:effectLst/>
            </a:endParaRPr>
          </a:p>
          <a:p>
            <a:r>
              <a:rPr kumimoji="1" lang="zh-CN" altLang="en-US" dirty="0">
                <a:effectLst/>
              </a:rPr>
              <a:t>現在有些學校，國三生在畢業前也會將校服傳承給學弟妹，或許你們也可以這麼做喔～</a:t>
            </a:r>
            <a:endParaRPr kumimoji="1" lang="en-US" altLang="zh-TW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3054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遊戲說明：各組選出一位組長，到這邊來領取白板</a:t>
            </a:r>
            <a:endParaRPr kumimoji="1" lang="en-US" altLang="zh-TW" dirty="0"/>
          </a:p>
          <a:p>
            <a:r>
              <a:rPr kumimoji="1" lang="zh-CN" altLang="en-US" dirty="0"/>
              <a:t>再選出一個寫字最漂亮的同學，負責寫答案</a:t>
            </a:r>
            <a:br>
              <a:rPr kumimoji="1" lang="en-US" altLang="zh-TW" dirty="0"/>
            </a:br>
            <a:endParaRPr kumimoji="1" lang="en-US" altLang="zh-TW" dirty="0"/>
          </a:p>
          <a:p>
            <a:r>
              <a:rPr kumimoji="1" lang="zh-TW" altLang="en-US" dirty="0"/>
              <a:t>接下來將從簡報</a:t>
            </a:r>
            <a:r>
              <a:rPr kumimoji="1" lang="en-US" altLang="zh-TW" dirty="0"/>
              <a:t>show</a:t>
            </a:r>
            <a:r>
              <a:rPr kumimoji="1" lang="zh-CN" altLang="en-US" dirty="0"/>
              <a:t>題目，每一題都有</a:t>
            </a:r>
            <a:r>
              <a:rPr kumimoji="1" lang="en-US" altLang="zh-CN" dirty="0"/>
              <a:t>5~10</a:t>
            </a:r>
            <a:r>
              <a:rPr kumimoji="1" lang="zh-CN" altLang="en-US" dirty="0"/>
              <a:t>秒鐘時間作答，請依照得分條件將答案盡可能寫下來。答題過程中不可以偷聽偷看其他組的答案</a:t>
            </a:r>
            <a:endParaRPr kumimoji="1" lang="en-US" altLang="zh-CN" dirty="0"/>
          </a:p>
          <a:p>
            <a:r>
              <a:rPr kumimoji="1" lang="zh-TW" altLang="en-US" dirty="0"/>
              <a:t>（教學用具：小白板</a:t>
            </a:r>
            <a:r>
              <a:rPr kumimoji="1" lang="en-US" altLang="zh-TW" dirty="0"/>
              <a:t>/</a:t>
            </a:r>
            <a:r>
              <a:rPr kumimoji="1" lang="zh-CN" altLang="en-US" dirty="0"/>
              <a:t>白板筆</a:t>
            </a:r>
            <a:r>
              <a:rPr kumimoji="1" lang="en-US" altLang="zh-CN" dirty="0"/>
              <a:t>/</a:t>
            </a:r>
            <a:r>
              <a:rPr kumimoji="1" lang="zh-CN" altLang="en-US" dirty="0"/>
              <a:t>板擦</a:t>
            </a:r>
            <a:r>
              <a:rPr kumimoji="1" lang="zh-TW" altLang="en-US" dirty="0"/>
              <a:t>）</a:t>
            </a:r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1335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現在有很多衣服廠商都提供終身維修的服務，尤其是像登山戶外用品這種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特殊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機能性的布料。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>
                <a:effectLst/>
              </a:rPr>
              <a:t>（</a:t>
            </a:r>
            <a:r>
              <a:rPr lang="en-US" altLang="zh-TW" dirty="0">
                <a:effectLst/>
              </a:rPr>
              <a:t>Patagonia</a:t>
            </a:r>
            <a:r>
              <a:rPr lang="zh-TW" altLang="en-US" dirty="0">
                <a:effectLst/>
              </a:rPr>
              <a:t>）</a:t>
            </a:r>
            <a:r>
              <a:rPr lang="zh-TW" altLang="zh-TW" dirty="0">
                <a:effectLst/>
              </a:rPr>
              <a:t>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415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收集特定材質的布料，例如牛仔褲的丹寧布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（木匠的家，衣服修惜站）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4915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丟入回收箱之前要檢視標籤是否為</a:t>
            </a:r>
            <a:r>
              <a:rPr kumimoji="1" lang="en-US" altLang="zh-CN" dirty="0"/>
              <a:t>100%</a:t>
            </a:r>
            <a:r>
              <a:rPr kumimoji="1" lang="zh-CN" altLang="en-US" dirty="0"/>
              <a:t>聚酯纖維，不然就白做工了～</a:t>
            </a:r>
            <a:endParaRPr kumimoji="1" lang="en-US" altLang="zh-CN" dirty="0"/>
          </a:p>
          <a:p>
            <a:r>
              <a:rPr kumimoji="1" lang="zh-CN" altLang="en-US" dirty="0"/>
              <a:t>（</a:t>
            </a:r>
            <a:r>
              <a:rPr kumimoji="1" lang="en-US" altLang="zh-CN" dirty="0" err="1"/>
              <a:t>GoHiking</a:t>
            </a:r>
            <a:r>
              <a:rPr kumimoji="1" lang="zh-CN" altLang="en-US" dirty="0"/>
              <a:t>）</a:t>
            </a:r>
            <a:endParaRPr kumimoji="1" lang="en-US" altLang="zh-TW" dirty="0"/>
          </a:p>
          <a:p>
            <a:r>
              <a:rPr kumimoji="1" lang="en-US" altLang="zh-TW" dirty="0"/>
              <a:t>p.s.</a:t>
            </a:r>
            <a:r>
              <a:rPr kumimoji="1" lang="zh-TW" altLang="en-US" dirty="0"/>
              <a:t>聚酯纖維要達到</a:t>
            </a:r>
            <a:r>
              <a:rPr kumimoji="1" lang="en-US" altLang="zh-TW" dirty="0"/>
              <a:t>85%</a:t>
            </a:r>
            <a:r>
              <a:rPr kumimoji="1" lang="zh-CN" altLang="en-US" dirty="0"/>
              <a:t>以上才符合回收效益。若為混紡則難以回收。</a:t>
            </a:r>
            <a:endParaRPr kumimoji="1" lang="en-US" altLang="zh-CN" dirty="0"/>
          </a:p>
          <a:p>
            <a:r>
              <a:rPr kumimoji="1" lang="en-US" altLang="zh-TW" dirty="0"/>
              <a:t>p.s.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棉料會被重新利用於纖維產品，例如轉變為嫘縈及天絲等材料，而聚酯纖維也可使用於能源。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36003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那我們就要問問各位同學，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市面上這麼多衣服品牌，分店一家一家到處開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人們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是真的需要這些衣服？還是只是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手癢想買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09084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買之前，我們可以先問問自己這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個問題。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為了同學會買了新衣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我現在的衣服有多少件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衣服的材質跟設計可以穿很久嗎？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0031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你剛好有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購買衣服的需求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檢視這幾點原則，選擇有提供衣服維修服務、店內有衣服回收箱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、包裝採綠色設計的（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：包裝配件可回收、原料說明直接印在衣服內面）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如果同學比較偏好上網購物，也可以思考一下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網購來的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紙箱、填充物是否可以重複利用，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避免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一次性、開箱破壞之後直接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變垃圾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7416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這應該是我們網路購物最常看見的畫面。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說說看，你看見了什麼？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（塑膠填充物）</a:t>
            </a:r>
            <a:r>
              <a:rPr lang="zh-TW" altLang="zh-TW" dirty="0">
                <a:effectLst/>
              </a:rPr>
              <a:t>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0268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那這樣的包裝你覺得如何？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（空間浪費）</a:t>
            </a:r>
            <a:r>
              <a:rPr lang="zh-TW" altLang="zh-TW" dirty="0">
                <a:effectLst/>
              </a:rPr>
              <a:t>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69441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箱子大小跟商品品質沒有相關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過度包裝只會造成垃圾量大增</a:t>
            </a:r>
            <a:r>
              <a:rPr lang="zh-TW" altLang="zh-TW" dirty="0">
                <a:effectLst/>
              </a:rPr>
              <a:t> </a:t>
            </a:r>
            <a:endParaRPr lang="en-US" altLang="zh-TW" dirty="0">
              <a:effectLst/>
            </a:endParaRPr>
          </a:p>
          <a:p>
            <a:r>
              <a:rPr kumimoji="1" lang="zh-TW" altLang="en-US" dirty="0">
                <a:effectLst/>
              </a:rPr>
              <a:t>那如果是會網購的，你們最常使用的是哪些網購平台呢？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28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9927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環保署今年有一個「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網購包裝減量計畫」，就是跟國內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購平台合作，特別選擇環保材質或可再回收利用的材質來包裝網購物品，或是將寄送出來的箱子包裝減量。那我們上網買東西時要怎麼知道哪些網站符合這個計畫呢？只要認明這個「網購包裝減量標章」就可以囉！通常會標示在首頁的最下方，同學們下次上網的時候可以特別找看看喔～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29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754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這題是暖身題，只要把所有顏色寫出來就得分！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722904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剛剛提到的「以租代買」～共享的概念現在已經開始在臺灣流行。就連網路購物使用的包裝，都可以租借後再到特定地點丟進回收箱重新被利用喔！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30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9978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今天帶大家看了這麼多，老師希望同學回去時也做點小功課，從自己的衣服中找出你最常穿，跟最不常穿的衣服，記錄一下它的纖維種料是哪幾種，不常穿的原因又是什麼，想想看可以怎麼處理～</a:t>
            </a:r>
            <a:r>
              <a:rPr lang="zh-TW" altLang="zh-TW" dirty="0">
                <a:effectLst/>
              </a:rPr>
              <a:t>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578780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零廢棄才是最流行最時尚的生活方式！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地球是我們共有的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，減少</a:t>
            </a:r>
            <a:r>
              <a:rPr lang="zh-TW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生活中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產出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垃圾就可以減少對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環境傷害</a:t>
            </a:r>
            <a:r>
              <a:rPr lang="zh-TW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希望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經過這堂課之後，大家對每天穿在身上的衣服能多點了解，也可以一起試試看「零廢棄」的生活喔！</a:t>
            </a:r>
            <a:r>
              <a:rPr lang="zh-TW" altLang="zh-TW" dirty="0">
                <a:effectLst/>
              </a:rPr>
              <a:t>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32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119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保暖、排汗、除臭、涼感、制服（管理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識別）、美觀、禮俗（結婚）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zh-TW" altLang="zh-TW" dirty="0">
                <a:effectLst/>
              </a:rPr>
              <a:t> 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紀念、咳嗽時遮擋、擦眼淚、擤鼻涕</a:t>
            </a:r>
            <a:r>
              <a:rPr lang="en-US" altLang="zh-TW" dirty="0">
                <a:effectLst/>
              </a:rPr>
              <a:t>....XD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86849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（主要指衣服纖維）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植物：棉 麻 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動物：羊毛 兔毛 蠶絲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其他：聚酯纖維 礦物砂 保特紗 輪胎紗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9489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NIKE </a:t>
            </a:r>
            <a:r>
              <a:rPr kumimoji="1" lang="zh-CN" altLang="en-US" dirty="0"/>
              <a:t>迪卡儂</a:t>
            </a:r>
            <a:r>
              <a:rPr kumimoji="1" lang="zh-TW" altLang="en-US" dirty="0"/>
              <a:t> 城市綠洲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40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提袋、包裝袋、襯衫領條、內襯紙卡、吊牌、貼紙</a:t>
            </a:r>
            <a:endParaRPr kumimoji="1" lang="en-US" altLang="zh-TW" dirty="0"/>
          </a:p>
          <a:p>
            <a:r>
              <a:rPr kumimoji="1" lang="zh-TW" altLang="en-US" dirty="0"/>
              <a:t>（發票不算喔！）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86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88071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3.3</a:t>
            </a:r>
            <a:r>
              <a:rPr kumimoji="1" lang="zh-CN" altLang="en-US" dirty="0"/>
              <a:t>年（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英國資源調查公司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調查報告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endParaRPr kumimoji="1" lang="en-US" altLang="zh-TW" dirty="0"/>
          </a:p>
          <a:p>
            <a:r>
              <a:rPr kumimoji="1" lang="zh-TW" altLang="en-US" dirty="0"/>
              <a:t>計分：得分最高的某某組，感謝你們平時有在關注衣服議題，請派組長來領小獎品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F20E9-9852-D74A-9C1B-BC839B63B60A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0801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1F7E-FB55-B442-9B8B-0D32BD518D09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221C-AC87-9B4A-858F-77F6A13B4C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2821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1F7E-FB55-B442-9B8B-0D32BD518D09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221C-AC87-9B4A-858F-77F6A13B4C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362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1F7E-FB55-B442-9B8B-0D32BD518D09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221C-AC87-9B4A-858F-77F6A13B4C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426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DE81372-09FD-034A-8BE0-382480BECE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>
            <a:lvl1pPr algn="ctr">
              <a:defRPr sz="5400" spc="3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1F7E-FB55-B442-9B8B-0D32BD518D09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221C-AC87-9B4A-858F-77F6A13B4C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477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121" y="2079523"/>
            <a:ext cx="7236234" cy="24829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62476"/>
            <a:ext cx="7886700" cy="1527175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1F7E-FB55-B442-9B8B-0D32BD518D09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221C-AC87-9B4A-858F-77F6A13B4C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574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1F7E-FB55-B442-9B8B-0D32BD518D09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221C-AC87-9B4A-858F-77F6A13B4C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874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1F7E-FB55-B442-9B8B-0D32BD518D09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221C-AC87-9B4A-858F-77F6A13B4C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7382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1F7E-FB55-B442-9B8B-0D32BD518D09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221C-AC87-9B4A-858F-77F6A13B4C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9580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1F7E-FB55-B442-9B8B-0D32BD518D09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221C-AC87-9B4A-858F-77F6A13B4C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693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1F7E-FB55-B442-9B8B-0D32BD518D09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221C-AC87-9B4A-858F-77F6A13B4C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0010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1F7E-FB55-B442-9B8B-0D32BD518D09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221C-AC87-9B4A-858F-77F6A13B4C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415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01F7E-FB55-B442-9B8B-0D32BD518D09}" type="datetimeFigureOut">
              <a:rPr kumimoji="1" lang="zh-TW" altLang="en-US" smtClean="0"/>
              <a:t>2020/7/31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221C-AC87-9B4A-858F-77F6A13B4C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3062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jf-openhuninn-1.0" panose="020F0500000000000000" pitchFamily="34" charset="-120"/>
          <a:ea typeface="jf-openhuninn-1.0" panose="020F0500000000000000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jf-openhuninn-1.0" panose="020F0500000000000000" pitchFamily="34" charset="-120"/>
          <a:ea typeface="jf-openhuninn-1.0" panose="020F0500000000000000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9A2D9C89-5D93-0E43-87F1-5A2E6272143E}"/>
              </a:ext>
            </a:extLst>
          </p:cNvPr>
          <p:cNvSpPr txBox="1"/>
          <p:nvPr/>
        </p:nvSpPr>
        <p:spPr>
          <a:xfrm>
            <a:off x="170121" y="191386"/>
            <a:ext cx="6061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spc="3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一起推動搖籃吧！</a:t>
            </a:r>
            <a:endParaRPr kumimoji="1" lang="en-US" altLang="zh-CN" sz="2400" spc="3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  <a:p>
            <a:r>
              <a:rPr kumimoji="1" lang="en-US" altLang="zh-TW" sz="2400" spc="3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109</a:t>
            </a:r>
            <a:r>
              <a:rPr kumimoji="1" lang="zh-CN" altLang="en-US" sz="2400" spc="3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年校園循環經濟環境教育推廣課程</a:t>
            </a:r>
            <a:endParaRPr kumimoji="1" lang="zh-TW" altLang="en-US" sz="2400" spc="3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2254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82667B-6E6C-224C-888C-FA03EB1A4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483"/>
            <a:ext cx="9144000" cy="684303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9BAD016-0CF1-6D4E-BBBF-9559A690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4" y="2761129"/>
            <a:ext cx="9153524" cy="1119742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kumimoji="1" lang="zh-TW" altLang="en-US" sz="6600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衣服纖維小知識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878EDC-C6F7-4945-B28E-FD0B3769A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633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00671-22D4-BB48-B54F-2EB94242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標籤檢視時間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3129611-3182-394C-B715-9E5CBF2E5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690688"/>
            <a:ext cx="3795622" cy="4002882"/>
          </a:xfrm>
        </p:spPr>
      </p:pic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6BF838A2-DDFC-C84C-A6BE-78DA5A09E4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728" y="1690689"/>
            <a:ext cx="3795622" cy="400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8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678338-FF1A-8F4B-A728-30976412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pc="300" dirty="0"/>
              <a:t>衣服纖維種類</a:t>
            </a:r>
          </a:p>
        </p:txBody>
      </p:sp>
      <p:graphicFrame>
        <p:nvGraphicFramePr>
          <p:cNvPr id="9" name="內容版面配置區 8">
            <a:extLst>
              <a:ext uri="{FF2B5EF4-FFF2-40B4-BE49-F238E27FC236}">
                <a16:creationId xmlns:a16="http://schemas.microsoft.com/office/drawing/2014/main" id="{4148C007-4984-554E-87C3-9800486F2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645850"/>
              </p:ext>
            </p:extLst>
          </p:nvPr>
        </p:nvGraphicFramePr>
        <p:xfrm>
          <a:off x="1019498" y="1687600"/>
          <a:ext cx="7105005" cy="42387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61009">
                  <a:extLst>
                    <a:ext uri="{9D8B030D-6E8A-4147-A177-3AD203B41FA5}">
                      <a16:colId xmlns:a16="http://schemas.microsoft.com/office/drawing/2014/main" val="2178227567"/>
                    </a:ext>
                  </a:extLst>
                </a:gridCol>
                <a:gridCol w="2321998">
                  <a:extLst>
                    <a:ext uri="{9D8B030D-6E8A-4147-A177-3AD203B41FA5}">
                      <a16:colId xmlns:a16="http://schemas.microsoft.com/office/drawing/2014/main" val="2799761416"/>
                    </a:ext>
                  </a:extLst>
                </a:gridCol>
                <a:gridCol w="2321998">
                  <a:extLst>
                    <a:ext uri="{9D8B030D-6E8A-4147-A177-3AD203B41FA5}">
                      <a16:colId xmlns:a16="http://schemas.microsoft.com/office/drawing/2014/main" val="2301769495"/>
                    </a:ext>
                  </a:extLst>
                </a:gridCol>
              </a:tblGrid>
              <a:tr h="683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solidFill>
                            <a:schemeClr val="accent6"/>
                          </a:solidFill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天然纖維</a:t>
                      </a:r>
                      <a:endParaRPr lang="en-US" altLang="zh-TW" sz="2400" dirty="0">
                        <a:solidFill>
                          <a:schemeClr val="accent6"/>
                        </a:solidFill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400" dirty="0">
                          <a:solidFill>
                            <a:schemeClr val="accent6"/>
                          </a:solidFill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(</a:t>
                      </a:r>
                      <a:r>
                        <a:rPr lang="zh-CN" altLang="en-US" sz="2400" dirty="0">
                          <a:solidFill>
                            <a:schemeClr val="accent6"/>
                          </a:solidFill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棉</a:t>
                      </a:r>
                      <a:r>
                        <a:rPr lang="en-US" altLang="zh-TW" sz="2400" dirty="0">
                          <a:solidFill>
                            <a:schemeClr val="accent6"/>
                          </a:solidFill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)</a:t>
                      </a:r>
                      <a:endParaRPr lang="zh-TW" altLang="en-US" sz="2400" dirty="0">
                        <a:solidFill>
                          <a:schemeClr val="accent6"/>
                        </a:solidFill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合成纖維</a:t>
                      </a:r>
                      <a:endParaRPr lang="en-US" altLang="zh-TW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(</a:t>
                      </a:r>
                      <a:r>
                        <a:rPr lang="zh-CN" alt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聚</a:t>
                      </a:r>
                      <a:r>
                        <a:rPr lang="en-US" altLang="zh-TW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830578"/>
                  </a:ext>
                </a:extLst>
              </a:tr>
              <a:tr h="683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原料取得容易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3011262"/>
                  </a:ext>
                </a:extLst>
              </a:tr>
              <a:tr h="683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製作過程簡單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9584110"/>
                  </a:ext>
                </a:extLst>
              </a:tr>
              <a:tr h="683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適合敏感膚質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705234"/>
                  </a:ext>
                </a:extLst>
              </a:tr>
              <a:tr h="683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環境中可分解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980821"/>
                  </a:ext>
                </a:extLst>
              </a:tr>
              <a:tr h="683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成本</a:t>
                      </a:r>
                      <a:r>
                        <a:rPr lang="zh-CN" altLang="en-US" sz="2400" dirty="0">
                          <a:latin typeface="jf-openhuninn-1.0" panose="020F0500000000000000" pitchFamily="34" charset="-120"/>
                          <a:ea typeface="jf-openhuninn-1.0" panose="020F0500000000000000" pitchFamily="34" charset="-120"/>
                        </a:rPr>
                        <a:t>售價便宜</a:t>
                      </a:r>
                      <a:endParaRPr lang="zh-TW" altLang="en-US" sz="2400" dirty="0"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latin typeface="jf-openhuninn-1.0" panose="020F0500000000000000" pitchFamily="34" charset="-120"/>
                        <a:ea typeface="jf-openhuninn-1.0" panose="020F0500000000000000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5436"/>
                  </a:ext>
                </a:extLst>
              </a:tr>
            </a:tbl>
          </a:graphicData>
        </a:graphic>
      </p:graphicFrame>
      <p:pic>
        <p:nvPicPr>
          <p:cNvPr id="21" name="圖片 20">
            <a:extLst>
              <a:ext uri="{FF2B5EF4-FFF2-40B4-BE49-F238E27FC236}">
                <a16:creationId xmlns:a16="http://schemas.microsoft.com/office/drawing/2014/main" id="{44842D6E-EC4E-1A48-B7A8-3D9946379D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081" y="2622687"/>
            <a:ext cx="455999" cy="468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DD5C3E63-2399-6948-815D-1C661F4B4F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081" y="3299343"/>
            <a:ext cx="455999" cy="468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D015C0E4-B787-AC4B-947F-14F31E620D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081" y="5347599"/>
            <a:ext cx="455999" cy="46800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4A0D849F-C834-E244-99E9-2BF7FCA7C8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711" y="3986943"/>
            <a:ext cx="455999" cy="46800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026AD8B9-E497-354C-BA9D-CAD41C196E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711" y="4663599"/>
            <a:ext cx="45599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1A34E6A-F2A1-9B46-93ED-39E427605F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50024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85D00CE-C4CE-FA4F-8F3C-F45C23689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487" y="1338744"/>
            <a:ext cx="4180513" cy="418051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C2F3DE2-E9AA-5B43-80FC-3F096B262B1D}"/>
              </a:ext>
            </a:extLst>
          </p:cNvPr>
          <p:cNvSpPr/>
          <p:nvPr/>
        </p:nvSpPr>
        <p:spPr>
          <a:xfrm>
            <a:off x="1602271" y="1069477"/>
            <a:ext cx="859536" cy="13753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FACB518-C812-CE40-B778-7DD0B92458F2}"/>
              </a:ext>
            </a:extLst>
          </p:cNvPr>
          <p:cNvSpPr txBox="1"/>
          <p:nvPr/>
        </p:nvSpPr>
        <p:spPr>
          <a:xfrm rot="20851051">
            <a:off x="502722" y="5519581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>
                <a:solidFill>
                  <a:srgbClr val="FFFF00"/>
                </a:solidFill>
                <a:latin typeface="DFPBangBangW5-B5" pitchFamily="82" charset="-120"/>
                <a:ea typeface="DFPBangBangW5-B5" pitchFamily="82" charset="-120"/>
              </a:rPr>
              <a:t>👍 親膚吸汗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0D9D30A-6178-D847-84FB-FF179A871917}"/>
              </a:ext>
            </a:extLst>
          </p:cNvPr>
          <p:cNvSpPr txBox="1"/>
          <p:nvPr/>
        </p:nvSpPr>
        <p:spPr>
          <a:xfrm rot="20851051">
            <a:off x="5730303" y="5519581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>
                <a:solidFill>
                  <a:schemeClr val="accent6"/>
                </a:solidFill>
                <a:latin typeface="DFPBangBangW5-B5" pitchFamily="82" charset="-120"/>
                <a:ea typeface="DFPBangBangW5-B5" pitchFamily="82" charset="-120"/>
              </a:rPr>
              <a:t>👍 快乾</a:t>
            </a:r>
            <a:r>
              <a:rPr kumimoji="1" lang="zh-CN" altLang="en-US" sz="3600" dirty="0">
                <a:solidFill>
                  <a:schemeClr val="accent6"/>
                </a:solidFill>
                <a:latin typeface="DFPBangBangW5-B5" pitchFamily="82" charset="-120"/>
                <a:ea typeface="DFPBangBangW5-B5" pitchFamily="82" charset="-120"/>
              </a:rPr>
              <a:t>排汗</a:t>
            </a:r>
            <a:endParaRPr kumimoji="1" lang="zh-TW" altLang="en-US" sz="3600" dirty="0">
              <a:solidFill>
                <a:schemeClr val="accent6"/>
              </a:solidFill>
              <a:latin typeface="DFPBangBangW5-B5" pitchFamily="82" charset="-120"/>
              <a:ea typeface="DFPBangBangW5-B5" pitchFamily="82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8D88BA5-6D72-674A-B932-3180ECE880F3}"/>
              </a:ext>
            </a:extLst>
          </p:cNvPr>
          <p:cNvSpPr txBox="1">
            <a:spLocks/>
          </p:cNvSpPr>
          <p:nvPr/>
        </p:nvSpPr>
        <p:spPr>
          <a:xfrm>
            <a:off x="3463759" y="566197"/>
            <a:ext cx="1413463" cy="5276549"/>
          </a:xfrm>
          <a:prstGeom prst="rect">
            <a:avLst/>
          </a:prstGeom>
        </p:spPr>
        <p:txBody>
          <a:bodyPr vert="eaVert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  <a:cs typeface="+mj-cs"/>
              </a:defRPr>
            </a:lvl1pPr>
          </a:lstStyle>
          <a:p>
            <a:pPr algn="ctr"/>
            <a:r>
              <a:rPr kumimoji="1" lang="zh-TW" altLang="en-US" sz="8000" spc="300" dirty="0">
                <a:solidFill>
                  <a:srgbClr val="C00000"/>
                </a:solidFill>
              </a:rPr>
              <a:t>比一比</a:t>
            </a:r>
          </a:p>
        </p:txBody>
      </p:sp>
    </p:spTree>
    <p:extLst>
      <p:ext uri="{BB962C8B-B14F-4D97-AF65-F5344CB8AC3E}">
        <p14:creationId xmlns:p14="http://schemas.microsoft.com/office/powerpoint/2010/main" val="88348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17EF43-3E24-E14A-A2F6-60DDADEC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衣服的一生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B706E84-0F08-CE4A-80C8-1F5378490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506" y="1736498"/>
            <a:ext cx="1412488" cy="2035110"/>
          </a:xfrm>
        </p:spPr>
      </p:pic>
      <p:cxnSp>
        <p:nvCxnSpPr>
          <p:cNvPr id="7" name="直線箭頭接點 6">
            <a:extLst>
              <a:ext uri="{FF2B5EF4-FFF2-40B4-BE49-F238E27FC236}">
                <a16:creationId xmlns:a16="http://schemas.microsoft.com/office/drawing/2014/main" id="{613505CF-8D3A-2140-92C6-F9DBB8D4CA9C}"/>
              </a:ext>
            </a:extLst>
          </p:cNvPr>
          <p:cNvCxnSpPr>
            <a:cxnSpLocks/>
          </p:cNvCxnSpPr>
          <p:nvPr/>
        </p:nvCxnSpPr>
        <p:spPr>
          <a:xfrm>
            <a:off x="1196216" y="3848269"/>
            <a:ext cx="1800000" cy="0"/>
          </a:xfrm>
          <a:prstGeom prst="straightConnector1">
            <a:avLst/>
          </a:prstGeom>
          <a:ln w="38100">
            <a:headEnd type="diamond" w="lg" len="lg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401B4CB4-6774-A84E-BBCC-1941863491F9}"/>
              </a:ext>
            </a:extLst>
          </p:cNvPr>
          <p:cNvCxnSpPr>
            <a:cxnSpLocks/>
          </p:cNvCxnSpPr>
          <p:nvPr/>
        </p:nvCxnSpPr>
        <p:spPr>
          <a:xfrm>
            <a:off x="2996216" y="3848269"/>
            <a:ext cx="1800000" cy="0"/>
          </a:xfrm>
          <a:prstGeom prst="straightConnector1">
            <a:avLst/>
          </a:prstGeom>
          <a:ln w="38100">
            <a:headEnd type="diamond" w="lg" len="lg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3CFE9B63-46E4-0540-8B9F-5DE39EA94982}"/>
              </a:ext>
            </a:extLst>
          </p:cNvPr>
          <p:cNvCxnSpPr>
            <a:cxnSpLocks/>
          </p:cNvCxnSpPr>
          <p:nvPr/>
        </p:nvCxnSpPr>
        <p:spPr>
          <a:xfrm>
            <a:off x="4796216" y="3848269"/>
            <a:ext cx="1800000" cy="0"/>
          </a:xfrm>
          <a:prstGeom prst="straightConnector1">
            <a:avLst/>
          </a:prstGeom>
          <a:ln w="38100"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CE9493C-07D8-E747-AE1D-6DBEC9C362CC}"/>
              </a:ext>
            </a:extLst>
          </p:cNvPr>
          <p:cNvSpPr txBox="1"/>
          <p:nvPr/>
        </p:nvSpPr>
        <p:spPr>
          <a:xfrm>
            <a:off x="5117629" y="5499487"/>
            <a:ext cx="10776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spc="3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原料</a:t>
            </a:r>
            <a:endParaRPr kumimoji="1" lang="zh-TW" altLang="en-US" sz="2800" b="1" spc="3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767471E-8144-9F4B-B97F-42D0D8E99D0B}"/>
              </a:ext>
            </a:extLst>
          </p:cNvPr>
          <p:cNvSpPr txBox="1"/>
          <p:nvPr/>
        </p:nvSpPr>
        <p:spPr>
          <a:xfrm>
            <a:off x="3895347" y="5499487"/>
            <a:ext cx="10776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800" b="1" spc="3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使用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6DFC3BB-AEAF-FB4D-91C4-EFF850B86396}"/>
              </a:ext>
            </a:extLst>
          </p:cNvPr>
          <p:cNvSpPr txBox="1"/>
          <p:nvPr/>
        </p:nvSpPr>
        <p:spPr>
          <a:xfrm>
            <a:off x="1450784" y="5499487"/>
            <a:ext cx="10776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spc="3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製造</a:t>
            </a:r>
            <a:endParaRPr kumimoji="1" lang="en-US" altLang="zh-TW" sz="2800" b="1" spc="3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39104B0-50B7-1847-AA26-45C23A4C52D3}"/>
              </a:ext>
            </a:extLst>
          </p:cNvPr>
          <p:cNvSpPr txBox="1"/>
          <p:nvPr/>
        </p:nvSpPr>
        <p:spPr>
          <a:xfrm>
            <a:off x="2673065" y="5499487"/>
            <a:ext cx="10776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spc="3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丟棄</a:t>
            </a:r>
            <a:endParaRPr kumimoji="1" lang="zh-TW" altLang="en-US" sz="2800" b="1" spc="3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4C8984B1-1485-8348-A33A-D963AB62C7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07425" y="2342999"/>
            <a:ext cx="991540" cy="1428609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A413557F-A65F-C347-960D-3A372E3B0A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8650" y="2060972"/>
            <a:ext cx="1243188" cy="1791184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F9FF5FBE-87FD-6D4F-B26D-9CF1533AD8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4352" y="2201332"/>
            <a:ext cx="1023728" cy="1474988"/>
          </a:xfrm>
          <a:prstGeom prst="rect">
            <a:avLst/>
          </a:prstGeom>
        </p:spPr>
      </p:pic>
      <p:sp>
        <p:nvSpPr>
          <p:cNvPr id="3" name="橢圓圖說文字 2">
            <a:extLst>
              <a:ext uri="{FF2B5EF4-FFF2-40B4-BE49-F238E27FC236}">
                <a16:creationId xmlns:a16="http://schemas.microsoft.com/office/drawing/2014/main" id="{FD189875-7BE4-624A-B9B4-C35D96459753}"/>
              </a:ext>
            </a:extLst>
          </p:cNvPr>
          <p:cNvSpPr/>
          <p:nvPr/>
        </p:nvSpPr>
        <p:spPr>
          <a:xfrm rot="692190">
            <a:off x="7071127" y="1147550"/>
            <a:ext cx="1960415" cy="161152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endParaRPr kumimoji="1" lang="zh-TW" altLang="en-US" sz="2800" b="1" dirty="0">
              <a:solidFill>
                <a:schemeClr val="bg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250D6A4-DE25-644A-B614-152EEAB8AEE3}"/>
              </a:ext>
            </a:extLst>
          </p:cNvPr>
          <p:cNvSpPr txBox="1"/>
          <p:nvPr/>
        </p:nvSpPr>
        <p:spPr>
          <a:xfrm rot="874537">
            <a:off x="7285740" y="1419831"/>
            <a:ext cx="1531188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kumimoji="1" lang="zh-TW" altLang="en-US" sz="3200" b="1" spc="300" dirty="0">
                <a:solidFill>
                  <a:schemeClr val="bg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我只活</a:t>
            </a:r>
            <a:endParaRPr kumimoji="1" lang="en-US" altLang="zh-TW" sz="3200" b="1" spc="300" dirty="0">
              <a:solidFill>
                <a:schemeClr val="bg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  <a:p>
            <a:pPr algn="ctr">
              <a:lnSpc>
                <a:spcPts val="3800"/>
              </a:lnSpc>
            </a:pPr>
            <a:r>
              <a:rPr kumimoji="1" lang="zh-TW" altLang="en-US" sz="3200" b="1" spc="300" dirty="0">
                <a:solidFill>
                  <a:schemeClr val="bg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了３</a:t>
            </a:r>
            <a:r>
              <a:rPr kumimoji="1" lang="zh-CN" altLang="en-US" sz="3200" b="1" spc="300" dirty="0">
                <a:solidFill>
                  <a:schemeClr val="bg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年</a:t>
            </a:r>
            <a:endParaRPr kumimoji="1" lang="zh-TW" altLang="en-US" sz="3200" b="1" spc="300" dirty="0">
              <a:solidFill>
                <a:schemeClr val="bg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768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-0.00243 -0.00509 -0.00469 -0.00972 -0.00695 -0.01481 C -0.00782 -0.01713 -0.00834 -0.01967 -0.00955 -0.02199 C -0.01198 -0.02708 -0.01754 -0.03657 -0.01754 -0.03634 C -0.01841 -0.04028 -0.01927 -0.04491 -0.0217 -0.04768 C -0.02257 -0.04884 -0.02431 -0.04884 -0.02552 -0.0493 C -0.02657 -0.05116 -0.02709 -0.05324 -0.0283 -0.05486 C -0.03021 -0.05764 -0.04028 -0.06643 -0.04167 -0.06759 C -0.04306 -0.06898 -0.04427 -0.0706 -0.04566 -0.07129 L -0.06163 -0.0787 L -0.0658 -0.08055 C -0.06719 -0.08102 -0.06841 -0.08171 -0.06979 -0.08217 C -0.07292 -0.08356 -0.07604 -0.08472 -0.07917 -0.08588 C -0.08195 -0.08704 -0.08472 -0.08796 -0.08716 -0.08958 C -0.08907 -0.09074 -0.09063 -0.09236 -0.09254 -0.09329 C -0.09618 -0.09491 -0.09983 -0.09537 -0.1033 -0.09699 C -0.10834 -0.0993 -0.11163 -0.10092 -0.11667 -0.10231 C -0.11945 -0.10301 -0.12205 -0.10347 -0.12466 -0.10416 C -0.1283 -0.10532 -0.13177 -0.10741 -0.13525 -0.10787 L -0.15139 -0.10972 C -0.15591 -0.11088 -0.16059 -0.11134 -0.16493 -0.11342 C -0.16754 -0.11458 -0.17014 -0.11597 -0.17275 -0.1169 C -0.17639 -0.11829 -0.18021 -0.11898 -0.18368 -0.1206 C -0.18768 -0.12245 -0.18941 -0.12361 -0.19445 -0.1243 C -0.20018 -0.12523 -0.20591 -0.12546 -0.21163 -0.12616 C -0.21841 -0.12546 -0.22518 -0.1243 -0.23195 -0.1243 C -0.2849 -0.1243 -0.27709 -0.12361 -0.30799 -0.12801 C -0.35174 -0.12477 -0.31788 -0.12778 -0.34688 -0.1243 C -0.36511 -0.12199 -0.37518 -0.12153 -0.39115 -0.11875 C -0.39427 -0.11829 -0.3974 -0.11759 -0.40052 -0.1169 C -0.40278 -0.11643 -0.40504 -0.11551 -0.40712 -0.11504 C -0.41129 -0.11435 -0.41528 -0.11389 -0.41927 -0.11342 C -0.43403 -0.11389 -0.44879 -0.11412 -0.46354 -0.11504 C -0.46493 -0.11528 -0.46615 -0.11597 -0.46736 -0.1169 C -0.46858 -0.11782 -0.4691 -0.11944 -0.47014 -0.1206 C -0.47153 -0.12199 -0.47292 -0.12291 -0.47413 -0.1243 C -0.47639 -0.12685 -0.47969 -0.13148 -0.48073 -0.13518 C -0.48195 -0.13866 -0.48264 -0.14259 -0.48351 -0.14629 L -0.4849 -0.15162 C -0.48559 -0.15856 -0.4875 -0.17454 -0.48768 -0.18079 C -0.48768 -0.1912 -0.48768 -0.20162 -0.48768 -0.2118 " pathEditMode="relative" rAng="0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85185E-6 C -0.00087 -0.00324 -0.00209 -0.00579 -0.00209 -0.00926 C -0.00209 -0.01574 -0.00174 -0.02291 -0.00122 -0.02986 C -0.00053 -0.03727 0.00052 -0.03773 0.00173 -0.04329 C 0.00208 -0.04491 0.00191 -0.04676 0.0026 -0.04791 C 0.00329 -0.0493 0.00451 -0.04977 0.00538 -0.05046 C 0.00798 -0.05579 0.0085 -0.05787 0.0118 -0.06134 C 0.01267 -0.06227 0.01388 -0.06296 0.01475 -0.06389 C 0.02517 -0.07569 0.01059 -0.06111 0.02013 -0.07014 C 0.02152 -0.07129 0.02257 -0.07291 0.02395 -0.07407 C 0.02569 -0.07523 0.02795 -0.075 0.02951 -0.07592 C 0.03194 -0.07847 0.03298 -0.07963 0.03611 -0.08102 C 0.03784 -0.08194 0.04149 -0.08379 0.04149 -0.08333 C 0.04253 -0.08472 0.0434 -0.08541 0.04444 -0.08611 C 0.04861 -0.08842 0.04722 -0.08611 0.05086 -0.08866 C 0.05173 -0.08935 0.0526 -0.09051 0.05364 -0.09097 C 0.05538 -0.0919 0.0592 -0.09329 0.0592 -0.09305 L 0.06475 -0.09838 C 0.06579 -0.09907 0.06684 -0.09954 0.06753 -0.10069 C 0.06857 -0.10185 0.06944 -0.10324 0.07031 -0.1044 C 0.071 -0.10555 0.07135 -0.10694 0.07222 -0.1081 C 0.07291 -0.10879 0.07413 -0.10972 0.075 -0.11065 C 0.07673 -0.11713 0.07534 -0.11319 0.07951 -0.12129 L 0.08142 -0.12523 C 0.08177 -0.12639 0.08194 -0.12754 0.08229 -0.12893 C 0.0835 -0.13148 0.08611 -0.13634 0.08611 -0.13611 C 0.08802 -0.14329 0.08576 -0.13657 0.08975 -0.14352 C 0.09114 -0.14606 0.09288 -0.14815 0.09357 -0.15092 C 0.09375 -0.15185 0.09392 -0.15324 0.09444 -0.15463 C 0.09513 -0.15602 0.09635 -0.15694 0.09722 -0.1581 C 0.09878 -0.16435 0.09878 -0.16528 0.10086 -0.17037 C 0.10138 -0.17153 0.10225 -0.17268 0.10277 -0.1743 C 0.10364 -0.17662 0.10399 -0.17893 0.10468 -0.18148 L 0.10555 -0.18495 L 0.10746 -0.19282 C 0.10781 -0.19375 0.10816 -0.19491 0.1085 -0.19629 C 0.10868 -0.19791 0.10902 -0.20023 0.10937 -0.20231 C 0.11024 -0.20972 0.11024 -0.20741 0.11024 -0.21157 " pathEditMode="relative" rAng="0" ptsTypes="AAAAAAAAAAAAAAAAAAAAAAAAAAAAAAAAA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85185E-6 C -0.00087 -0.00301 -0.00226 -0.00579 -0.00278 -0.00903 C -0.00469 -0.01829 -0.00348 -0.02986 -0.00278 -0.03889 C -0.00278 -0.03958 -0.00139 -0.04861 -0.00087 -0.04977 C -0.00052 -0.05092 0.00052 -0.05208 0.00121 -0.05347 C 0.00295 -0.06041 0.00086 -0.05393 0.00503 -0.06204 C 0.01302 -0.07708 0.0059 -0.06458 0.01093 -0.075 C 0.01146 -0.07616 0.01232 -0.07731 0.01302 -0.0787 C 0.01371 -0.08032 0.01441 -0.08194 0.01475 -0.08356 C 0.01597 -0.0868 0.01562 -0.08912 0.01684 -0.09213 C 0.01736 -0.09329 0.01823 -0.09444 0.01875 -0.0956 C 0.02083 -0.10741 0.0184 -0.0956 0.02274 -0.11018 C 0.02343 -0.11273 0.02361 -0.11574 0.02482 -0.11852 C 0.02534 -0.11991 0.02621 -0.12083 0.02673 -0.12222 C 0.02743 -0.12454 0.02812 -0.12685 0.02864 -0.1294 L 0.03055 -0.1368 C 0.03316 -0.14583 0.02968 -0.13449 0.0335 -0.14398 C 0.03402 -0.14514 0.0342 -0.14629 0.03455 -0.14768 C 0.03784 -0.1625 0.03524 -0.15231 0.0375 -0.16088 C 0.03784 -0.16666 0.03802 -0.17291 0.03854 -0.1787 C 0.03871 -0.18287 0.03923 -0.1868 0.03958 -0.19097 C 0.03975 -0.19815 0.03958 -0.20532 0.03958 -0.21227 " pathEditMode="relative" rAng="0" ptsTypes="AAAAAAAAAAAAAAAA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C -0.00052 -0.00301 -0.00122 -0.00602 -0.00191 -0.00903 C -0.00209 -0.01018 -0.00261 -0.01134 -0.00278 -0.01273 C -0.00313 -0.01528 -0.00348 -0.01782 -0.00365 -0.01991 C -0.00348 -0.02153 -0.00261 -0.02708 -0.00191 -0.0287 C -0.00139 -0.03009 -0.00052 -0.03125 3.88889E-6 -0.03264 C 0.00034 -0.03426 0.00034 -0.03588 0.00104 -0.03727 C 0.00225 -0.04028 0.00416 -0.04236 0.0059 -0.04491 C 0.00694 -0.04653 0.00781 -0.04838 0.00885 -0.05 C 0.01007 -0.05185 0.01145 -0.05324 0.01267 -0.05486 C 0.02413 -0.07291 0.00729 -0.05023 0.02361 -0.07083 C 0.02482 -0.07245 0.02656 -0.07384 0.02743 -0.07592 C 0.02812 -0.07708 0.02847 -0.0787 0.02934 -0.07963 C 0.0302 -0.08055 0.03125 -0.08055 0.03246 -0.08102 C 0.03715 -0.08704 0.03316 -0.08264 0.03819 -0.08727 C 0.04097 -0.08935 0.04323 -0.09305 0.04635 -0.09444 L 0.05121 -0.09699 C 0.05208 -0.09838 0.05277 -0.1 0.05399 -0.10092 C 0.05538 -0.10162 0.05677 -0.10139 0.05798 -0.10208 C 0.05937 -0.10278 0.06059 -0.10393 0.06198 -0.10463 C 0.06371 -0.10555 0.06579 -0.10625 0.06788 -0.10694 L 0.07066 -0.1081 C 0.07552 -0.11227 0.0717 -0.10972 0.07864 -0.1118 C 0.07968 -0.11227 0.08055 -0.11273 0.08142 -0.11319 C 0.08264 -0.11366 0.08402 -0.11389 0.08559 -0.11435 C 0.08663 -0.11481 0.0875 -0.11551 0.08836 -0.11574 C 0.09114 -0.1162 0.09357 -0.11643 0.09652 -0.1169 C 0.09982 -0.11875 0.10156 -0.11991 0.10538 -0.1206 C 0.10781 -0.12129 0.11041 -0.12153 0.11302 -0.12199 C 0.11475 -0.12222 0.11632 -0.12291 0.11788 -0.12315 C 0.12691 -0.12477 0.12916 -0.1243 0.13975 -0.12546 C 0.16406 -0.12801 0.12986 -0.12546 0.16996 -0.12801 C 0.17187 -0.12847 0.17395 -0.1287 0.17604 -0.1294 C 0.18073 -0.13079 0.17951 -0.13264 0.18698 -0.1331 L 0.21441 -0.13426 C 0.21597 -0.13472 0.21753 -0.13518 0.21927 -0.13565 C 0.22291 -0.13657 0.22812 -0.13866 0.23211 -0.13935 C 0.23507 -0.13981 0.23802 -0.14004 0.24097 -0.14051 C 0.25677 -0.14282 0.24045 -0.14074 0.2585 -0.14282 C 0.27014 -0.14653 0.25173 -0.1412 0.26927 -0.14537 C 0.27031 -0.1456 0.27118 -0.14629 0.27257 -0.14676 C 0.27465 -0.14722 0.27708 -0.14745 0.27934 -0.14791 C 0.28177 -0.14884 0.28385 -0.15 0.28628 -0.15046 C 0.28871 -0.15092 0.29166 -0.15116 0.29409 -0.15162 C 0.29531 -0.15208 0.2967 -0.15254 0.29791 -0.15301 C 0.29965 -0.15347 0.30139 -0.1537 0.30295 -0.15416 C 0.30416 -0.15463 0.30538 -0.15509 0.30677 -0.15555 C 0.31302 -0.15694 0.31389 -0.15648 0.32048 -0.15926 C 0.32257 -0.15995 0.32448 -0.16088 0.32656 -0.16157 C 0.32795 -0.16204 0.32916 -0.16227 0.33038 -0.16273 C 0.33246 -0.16342 0.33454 -0.16435 0.33645 -0.16528 L 0.34218 -0.16782 L 0.34531 -0.16898 L 0.34809 -0.17037 C 0.34895 -0.17106 0.34982 -0.17222 0.35104 -0.17291 C 0.35312 -0.17384 0.3552 -0.17384 0.35694 -0.17546 L 0.36284 -0.18009 C 0.36423 -0.18264 0.36597 -0.18472 0.36666 -0.18773 C 0.36892 -0.19676 0.36805 -0.19259 0.37014 -0.2 C 0.36857 -0.2118 0.36857 -0.20764 0.36857 -0.21227 " pathEditMode="relative" rAng="0" ptsTypes="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" grpId="3" animBg="1"/>
      <p:bldP spid="3" grpId="4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5DF0E10-9A2F-2149-B712-DF06A302A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/>
          <a:stretch/>
        </p:blipFill>
        <p:spPr>
          <a:xfrm>
            <a:off x="-1" y="-5964"/>
            <a:ext cx="9144001" cy="686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1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5DF0E10-9A2F-2149-B712-DF06A302A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5761"/>
            <a:ext cx="9144002" cy="60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1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5DF0E10-9A2F-2149-B712-DF06A302A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5318"/>
            <a:ext cx="9144001" cy="55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D6617A6-8A07-3949-B08F-94B2A3E254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77424"/>
            <a:ext cx="8155117" cy="843659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3DFF923-888B-9C4F-A804-497BA8A3C3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482" y="177424"/>
            <a:ext cx="2715544" cy="218965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26586A5-1A0E-5A43-86CB-F2FD4B6B74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856" y="2367082"/>
            <a:ext cx="1934678" cy="17359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65CC64E-2AD7-934E-8442-E7E08412D8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244" y="4573147"/>
            <a:ext cx="2927290" cy="18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4D1E2D-3428-E040-928B-354571315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線性 </a:t>
            </a:r>
            <a:r>
              <a:rPr kumimoji="1"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➠</a:t>
            </a:r>
            <a:r>
              <a:rPr kumimoji="1"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➠</a:t>
            </a:r>
            <a:r>
              <a:rPr kumimoji="1"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➠</a:t>
            </a:r>
            <a:r>
              <a:rPr kumimoji="1" lang="zh-TW" altLang="en-US" dirty="0">
                <a:solidFill>
                  <a:srgbClr val="C00000"/>
                </a:solidFill>
              </a:rPr>
              <a:t> </a:t>
            </a:r>
            <a:r>
              <a:rPr kumimoji="1" lang="zh-TW" altLang="en-US" dirty="0">
                <a:solidFill>
                  <a:schemeClr val="accent6"/>
                </a:solidFill>
              </a:rPr>
              <a:t>循環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CF2A0606-B306-364A-8C37-37B273F9C9B9}"/>
              </a:ext>
            </a:extLst>
          </p:cNvPr>
          <p:cNvGrpSpPr/>
          <p:nvPr/>
        </p:nvGrpSpPr>
        <p:grpSpPr>
          <a:xfrm>
            <a:off x="1810813" y="3802460"/>
            <a:ext cx="5400000" cy="0"/>
            <a:chOff x="1196216" y="3848269"/>
            <a:chExt cx="5400000" cy="0"/>
          </a:xfrm>
        </p:grpSpPr>
        <p:cxnSp>
          <p:nvCxnSpPr>
            <p:cNvPr id="4" name="直線箭頭接點 3">
              <a:extLst>
                <a:ext uri="{FF2B5EF4-FFF2-40B4-BE49-F238E27FC236}">
                  <a16:creationId xmlns:a16="http://schemas.microsoft.com/office/drawing/2014/main" id="{3598BB48-CB31-7349-AAA5-63992C0C417E}"/>
                </a:ext>
              </a:extLst>
            </p:cNvPr>
            <p:cNvCxnSpPr>
              <a:cxnSpLocks/>
            </p:cNvCxnSpPr>
            <p:nvPr/>
          </p:nvCxnSpPr>
          <p:spPr>
            <a:xfrm>
              <a:off x="1196216" y="3848269"/>
              <a:ext cx="1800000" cy="0"/>
            </a:xfrm>
            <a:prstGeom prst="straightConnector1">
              <a:avLst/>
            </a:prstGeom>
            <a:ln w="38100">
              <a:headEnd type="diamond" w="lg" len="lg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箭頭接點 4">
              <a:extLst>
                <a:ext uri="{FF2B5EF4-FFF2-40B4-BE49-F238E27FC236}">
                  <a16:creationId xmlns:a16="http://schemas.microsoft.com/office/drawing/2014/main" id="{2EC38134-C0A6-2A42-9BE4-4D5D87F42EA4}"/>
                </a:ext>
              </a:extLst>
            </p:cNvPr>
            <p:cNvCxnSpPr>
              <a:cxnSpLocks/>
            </p:cNvCxnSpPr>
            <p:nvPr/>
          </p:nvCxnSpPr>
          <p:spPr>
            <a:xfrm>
              <a:off x="2996216" y="3848269"/>
              <a:ext cx="1800000" cy="0"/>
            </a:xfrm>
            <a:prstGeom prst="straightConnector1">
              <a:avLst/>
            </a:prstGeom>
            <a:ln w="38100">
              <a:headEnd type="diamond" w="lg" len="lg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箭頭接點 5">
              <a:extLst>
                <a:ext uri="{FF2B5EF4-FFF2-40B4-BE49-F238E27FC236}">
                  <a16:creationId xmlns:a16="http://schemas.microsoft.com/office/drawing/2014/main" id="{4E621C14-9A5C-0546-9ACD-2D929A1E15B8}"/>
                </a:ext>
              </a:extLst>
            </p:cNvPr>
            <p:cNvCxnSpPr>
              <a:cxnSpLocks/>
            </p:cNvCxnSpPr>
            <p:nvPr/>
          </p:nvCxnSpPr>
          <p:spPr>
            <a:xfrm>
              <a:off x="4796216" y="3848269"/>
              <a:ext cx="1800000" cy="0"/>
            </a:xfrm>
            <a:prstGeom prst="straightConnector1">
              <a:avLst/>
            </a:prstGeom>
            <a:ln w="38100">
              <a:headEnd type="diamond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D51881D2-C9F4-6848-B55C-96A8050FC960}"/>
              </a:ext>
            </a:extLst>
          </p:cNvPr>
          <p:cNvSpPr txBox="1"/>
          <p:nvPr/>
        </p:nvSpPr>
        <p:spPr>
          <a:xfrm>
            <a:off x="1270226" y="4055380"/>
            <a:ext cx="10776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spc="3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原料</a:t>
            </a:r>
            <a:endParaRPr kumimoji="1" lang="zh-TW" altLang="en-US" sz="2800" b="1" spc="3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2A438D4-BC5E-484A-B14F-158B8A9E42BF}"/>
              </a:ext>
            </a:extLst>
          </p:cNvPr>
          <p:cNvSpPr txBox="1"/>
          <p:nvPr/>
        </p:nvSpPr>
        <p:spPr>
          <a:xfrm>
            <a:off x="4873712" y="4055380"/>
            <a:ext cx="10776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800" b="1" spc="3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使用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160A072-1202-1D4E-ADE1-211CF9CE7095}"/>
              </a:ext>
            </a:extLst>
          </p:cNvPr>
          <p:cNvSpPr txBox="1"/>
          <p:nvPr/>
        </p:nvSpPr>
        <p:spPr>
          <a:xfrm>
            <a:off x="3071969" y="4055380"/>
            <a:ext cx="10776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spc="3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製造</a:t>
            </a:r>
            <a:endParaRPr kumimoji="1" lang="en-US" altLang="zh-TW" sz="2800" b="1" spc="3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F6ED557-70DB-F948-A884-DB631C4F5006}"/>
              </a:ext>
            </a:extLst>
          </p:cNvPr>
          <p:cNvSpPr txBox="1"/>
          <p:nvPr/>
        </p:nvSpPr>
        <p:spPr>
          <a:xfrm>
            <a:off x="6675455" y="4055380"/>
            <a:ext cx="10776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spc="3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回收</a:t>
            </a:r>
            <a:endParaRPr kumimoji="1" lang="zh-TW" altLang="en-US" sz="2800" b="1" spc="3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pic>
        <p:nvPicPr>
          <p:cNvPr id="11" name="內容版面配置區 4">
            <a:extLst>
              <a:ext uri="{FF2B5EF4-FFF2-40B4-BE49-F238E27FC236}">
                <a16:creationId xmlns:a16="http://schemas.microsoft.com/office/drawing/2014/main" id="{BE04954B-4754-164A-9E4D-885641E26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103" y="1690689"/>
            <a:ext cx="1412488" cy="2035110"/>
          </a:xfr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5A090A1-749F-7247-99AF-9F2B6EFF76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3247" y="2015163"/>
            <a:ext cx="1243188" cy="179118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C93B0FF-B4C5-7A4E-A74D-530F3157CB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8949" y="2155523"/>
            <a:ext cx="1023728" cy="1474988"/>
          </a:xfrm>
          <a:prstGeom prst="rect">
            <a:avLst/>
          </a:prstGeom>
        </p:spPr>
      </p:pic>
      <p:sp>
        <p:nvSpPr>
          <p:cNvPr id="24" name="手繪多邊形 23">
            <a:extLst>
              <a:ext uri="{FF2B5EF4-FFF2-40B4-BE49-F238E27FC236}">
                <a16:creationId xmlns:a16="http://schemas.microsoft.com/office/drawing/2014/main" id="{09B048E4-D423-D246-8183-2EE6C1A27BEC}"/>
              </a:ext>
            </a:extLst>
          </p:cNvPr>
          <p:cNvSpPr/>
          <p:nvPr/>
        </p:nvSpPr>
        <p:spPr>
          <a:xfrm rot="313343">
            <a:off x="5449878" y="4728584"/>
            <a:ext cx="1783976" cy="645459"/>
          </a:xfrm>
          <a:custGeom>
            <a:avLst/>
            <a:gdLst>
              <a:gd name="connsiteX0" fmla="*/ 1783976 w 1783976"/>
              <a:gd name="connsiteY0" fmla="*/ 0 h 645622"/>
              <a:gd name="connsiteX1" fmla="*/ 878541 w 1783976"/>
              <a:gd name="connsiteY1" fmla="*/ 645459 h 645622"/>
              <a:gd name="connsiteX2" fmla="*/ 0 w 1783976"/>
              <a:gd name="connsiteY2" fmla="*/ 62753 h 645622"/>
              <a:gd name="connsiteX0" fmla="*/ 1783976 w 1783976"/>
              <a:gd name="connsiteY0" fmla="*/ 0 h 656010"/>
              <a:gd name="connsiteX1" fmla="*/ 878541 w 1783976"/>
              <a:gd name="connsiteY1" fmla="*/ 645459 h 656010"/>
              <a:gd name="connsiteX2" fmla="*/ 351029 w 1783976"/>
              <a:gd name="connsiteY2" fmla="*/ 376975 h 656010"/>
              <a:gd name="connsiteX3" fmla="*/ 0 w 1783976"/>
              <a:gd name="connsiteY3" fmla="*/ 62753 h 656010"/>
              <a:gd name="connsiteX0" fmla="*/ 1783976 w 1783976"/>
              <a:gd name="connsiteY0" fmla="*/ 0 h 656010"/>
              <a:gd name="connsiteX1" fmla="*/ 1399900 w 1783976"/>
              <a:gd name="connsiteY1" fmla="*/ 385940 h 656010"/>
              <a:gd name="connsiteX2" fmla="*/ 878541 w 1783976"/>
              <a:gd name="connsiteY2" fmla="*/ 645459 h 656010"/>
              <a:gd name="connsiteX3" fmla="*/ 351029 w 1783976"/>
              <a:gd name="connsiteY3" fmla="*/ 376975 h 656010"/>
              <a:gd name="connsiteX4" fmla="*/ 0 w 1783976"/>
              <a:gd name="connsiteY4" fmla="*/ 62753 h 656010"/>
              <a:gd name="connsiteX0" fmla="*/ 1783976 w 1783976"/>
              <a:gd name="connsiteY0" fmla="*/ 0 h 646158"/>
              <a:gd name="connsiteX1" fmla="*/ 1471618 w 1783976"/>
              <a:gd name="connsiteY1" fmla="*/ 439728 h 646158"/>
              <a:gd name="connsiteX2" fmla="*/ 878541 w 1783976"/>
              <a:gd name="connsiteY2" fmla="*/ 645459 h 646158"/>
              <a:gd name="connsiteX3" fmla="*/ 351029 w 1783976"/>
              <a:gd name="connsiteY3" fmla="*/ 376975 h 646158"/>
              <a:gd name="connsiteX4" fmla="*/ 0 w 1783976"/>
              <a:gd name="connsiteY4" fmla="*/ 62753 h 64615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66458"/>
              <a:gd name="connsiteX1" fmla="*/ 1461496 w 1783976"/>
              <a:gd name="connsiteY1" fmla="*/ 463348 h 666458"/>
              <a:gd name="connsiteX2" fmla="*/ 878541 w 1783976"/>
              <a:gd name="connsiteY2" fmla="*/ 645459 h 666458"/>
              <a:gd name="connsiteX3" fmla="*/ 0 w 1783976"/>
              <a:gd name="connsiteY3" fmla="*/ 62753 h 666458"/>
              <a:gd name="connsiteX0" fmla="*/ 1783976 w 1783976"/>
              <a:gd name="connsiteY0" fmla="*/ 0 h 645459"/>
              <a:gd name="connsiteX1" fmla="*/ 878541 w 1783976"/>
              <a:gd name="connsiteY1" fmla="*/ 645459 h 645459"/>
              <a:gd name="connsiteX2" fmla="*/ 0 w 1783976"/>
              <a:gd name="connsiteY2" fmla="*/ 62753 h 645459"/>
              <a:gd name="connsiteX0" fmla="*/ 1783976 w 1783976"/>
              <a:gd name="connsiteY0" fmla="*/ 0 h 645459"/>
              <a:gd name="connsiteX1" fmla="*/ 878541 w 1783976"/>
              <a:gd name="connsiteY1" fmla="*/ 645459 h 645459"/>
              <a:gd name="connsiteX2" fmla="*/ 0 w 1783976"/>
              <a:gd name="connsiteY2" fmla="*/ 62753 h 645459"/>
              <a:gd name="connsiteX0" fmla="*/ 1783976 w 1783976"/>
              <a:gd name="connsiteY0" fmla="*/ 0 h 645459"/>
              <a:gd name="connsiteX1" fmla="*/ 878541 w 1783976"/>
              <a:gd name="connsiteY1" fmla="*/ 645459 h 645459"/>
              <a:gd name="connsiteX2" fmla="*/ 0 w 1783976"/>
              <a:gd name="connsiteY2" fmla="*/ 62753 h 645459"/>
              <a:gd name="connsiteX0" fmla="*/ 1783976 w 1783976"/>
              <a:gd name="connsiteY0" fmla="*/ 0 h 645459"/>
              <a:gd name="connsiteX1" fmla="*/ 878541 w 1783976"/>
              <a:gd name="connsiteY1" fmla="*/ 645459 h 645459"/>
              <a:gd name="connsiteX2" fmla="*/ 0 w 1783976"/>
              <a:gd name="connsiteY2" fmla="*/ 62753 h 645459"/>
              <a:gd name="connsiteX0" fmla="*/ 1783976 w 1783976"/>
              <a:gd name="connsiteY0" fmla="*/ 0 h 645459"/>
              <a:gd name="connsiteX1" fmla="*/ 878541 w 1783976"/>
              <a:gd name="connsiteY1" fmla="*/ 645459 h 645459"/>
              <a:gd name="connsiteX2" fmla="*/ 0 w 1783976"/>
              <a:gd name="connsiteY2" fmla="*/ 62753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3976" h="645459">
                <a:moveTo>
                  <a:pt x="1783976" y="0"/>
                </a:moveTo>
                <a:cubicBezTo>
                  <a:pt x="1774662" y="28061"/>
                  <a:pt x="1644996" y="646134"/>
                  <a:pt x="878541" y="645459"/>
                </a:cubicBezTo>
                <a:cubicBezTo>
                  <a:pt x="418069" y="643823"/>
                  <a:pt x="88090" y="228836"/>
                  <a:pt x="0" y="62753"/>
                </a:cubicBezTo>
              </a:path>
            </a:pathLst>
          </a:custGeom>
          <a:noFill/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accent6"/>
              </a:solidFill>
            </a:endParaRPr>
          </a:p>
        </p:txBody>
      </p:sp>
      <p:sp>
        <p:nvSpPr>
          <p:cNvPr id="25" name="手繪多邊形 24">
            <a:extLst>
              <a:ext uri="{FF2B5EF4-FFF2-40B4-BE49-F238E27FC236}">
                <a16:creationId xmlns:a16="http://schemas.microsoft.com/office/drawing/2014/main" id="{4714E6F1-8CF4-9E49-A530-8C918CF4C382}"/>
              </a:ext>
            </a:extLst>
          </p:cNvPr>
          <p:cNvSpPr/>
          <p:nvPr/>
        </p:nvSpPr>
        <p:spPr>
          <a:xfrm rot="313343">
            <a:off x="3578791" y="4669283"/>
            <a:ext cx="3626453" cy="1244874"/>
          </a:xfrm>
          <a:custGeom>
            <a:avLst/>
            <a:gdLst>
              <a:gd name="connsiteX0" fmla="*/ 1783976 w 1783976"/>
              <a:gd name="connsiteY0" fmla="*/ 0 h 645622"/>
              <a:gd name="connsiteX1" fmla="*/ 878541 w 1783976"/>
              <a:gd name="connsiteY1" fmla="*/ 645459 h 645622"/>
              <a:gd name="connsiteX2" fmla="*/ 0 w 1783976"/>
              <a:gd name="connsiteY2" fmla="*/ 62753 h 645622"/>
              <a:gd name="connsiteX0" fmla="*/ 1783976 w 1783976"/>
              <a:gd name="connsiteY0" fmla="*/ 0 h 656010"/>
              <a:gd name="connsiteX1" fmla="*/ 878541 w 1783976"/>
              <a:gd name="connsiteY1" fmla="*/ 645459 h 656010"/>
              <a:gd name="connsiteX2" fmla="*/ 351029 w 1783976"/>
              <a:gd name="connsiteY2" fmla="*/ 376975 h 656010"/>
              <a:gd name="connsiteX3" fmla="*/ 0 w 1783976"/>
              <a:gd name="connsiteY3" fmla="*/ 62753 h 656010"/>
              <a:gd name="connsiteX0" fmla="*/ 1783976 w 1783976"/>
              <a:gd name="connsiteY0" fmla="*/ 0 h 656010"/>
              <a:gd name="connsiteX1" fmla="*/ 1399900 w 1783976"/>
              <a:gd name="connsiteY1" fmla="*/ 385940 h 656010"/>
              <a:gd name="connsiteX2" fmla="*/ 878541 w 1783976"/>
              <a:gd name="connsiteY2" fmla="*/ 645459 h 656010"/>
              <a:gd name="connsiteX3" fmla="*/ 351029 w 1783976"/>
              <a:gd name="connsiteY3" fmla="*/ 376975 h 656010"/>
              <a:gd name="connsiteX4" fmla="*/ 0 w 1783976"/>
              <a:gd name="connsiteY4" fmla="*/ 62753 h 656010"/>
              <a:gd name="connsiteX0" fmla="*/ 1783976 w 1783976"/>
              <a:gd name="connsiteY0" fmla="*/ 0 h 646158"/>
              <a:gd name="connsiteX1" fmla="*/ 1471618 w 1783976"/>
              <a:gd name="connsiteY1" fmla="*/ 439728 h 646158"/>
              <a:gd name="connsiteX2" fmla="*/ 878541 w 1783976"/>
              <a:gd name="connsiteY2" fmla="*/ 645459 h 646158"/>
              <a:gd name="connsiteX3" fmla="*/ 351029 w 1783976"/>
              <a:gd name="connsiteY3" fmla="*/ 376975 h 646158"/>
              <a:gd name="connsiteX4" fmla="*/ 0 w 1783976"/>
              <a:gd name="connsiteY4" fmla="*/ 62753 h 64615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1305534"/>
              <a:gd name="connsiteX1" fmla="*/ 1461496 w 1783976"/>
              <a:gd name="connsiteY1" fmla="*/ 463348 h 1305534"/>
              <a:gd name="connsiteX2" fmla="*/ 935087 w 1783976"/>
              <a:gd name="connsiteY2" fmla="*/ 1305530 h 1305534"/>
              <a:gd name="connsiteX3" fmla="*/ 315170 w 1783976"/>
              <a:gd name="connsiteY3" fmla="*/ 475587 h 1305534"/>
              <a:gd name="connsiteX4" fmla="*/ 0 w 1783976"/>
              <a:gd name="connsiteY4" fmla="*/ 62753 h 1305534"/>
              <a:gd name="connsiteX0" fmla="*/ 1783976 w 1783976"/>
              <a:gd name="connsiteY0" fmla="*/ 0 h 1305534"/>
              <a:gd name="connsiteX1" fmla="*/ 1461496 w 1783976"/>
              <a:gd name="connsiteY1" fmla="*/ 463348 h 1305534"/>
              <a:gd name="connsiteX2" fmla="*/ 935087 w 1783976"/>
              <a:gd name="connsiteY2" fmla="*/ 1305530 h 1305534"/>
              <a:gd name="connsiteX3" fmla="*/ 315170 w 1783976"/>
              <a:gd name="connsiteY3" fmla="*/ 475587 h 1305534"/>
              <a:gd name="connsiteX4" fmla="*/ 0 w 1783976"/>
              <a:gd name="connsiteY4" fmla="*/ 62753 h 1305534"/>
              <a:gd name="connsiteX0" fmla="*/ 1783976 w 1783976"/>
              <a:gd name="connsiteY0" fmla="*/ 0 h 1316870"/>
              <a:gd name="connsiteX1" fmla="*/ 1554413 w 1783976"/>
              <a:gd name="connsiteY1" fmla="*/ 893022 h 1316870"/>
              <a:gd name="connsiteX2" fmla="*/ 935087 w 1783976"/>
              <a:gd name="connsiteY2" fmla="*/ 1305530 h 1316870"/>
              <a:gd name="connsiteX3" fmla="*/ 315170 w 1783976"/>
              <a:gd name="connsiteY3" fmla="*/ 475587 h 1316870"/>
              <a:gd name="connsiteX4" fmla="*/ 0 w 1783976"/>
              <a:gd name="connsiteY4" fmla="*/ 62753 h 1316870"/>
              <a:gd name="connsiteX0" fmla="*/ 1783976 w 1783976"/>
              <a:gd name="connsiteY0" fmla="*/ 0 h 1316870"/>
              <a:gd name="connsiteX1" fmla="*/ 1554413 w 1783976"/>
              <a:gd name="connsiteY1" fmla="*/ 893022 h 1316870"/>
              <a:gd name="connsiteX2" fmla="*/ 935087 w 1783976"/>
              <a:gd name="connsiteY2" fmla="*/ 1305530 h 1316870"/>
              <a:gd name="connsiteX3" fmla="*/ 315170 w 1783976"/>
              <a:gd name="connsiteY3" fmla="*/ 475587 h 1316870"/>
              <a:gd name="connsiteX4" fmla="*/ 0 w 1783976"/>
              <a:gd name="connsiteY4" fmla="*/ 62753 h 1316870"/>
              <a:gd name="connsiteX0" fmla="*/ 1783976 w 1783976"/>
              <a:gd name="connsiteY0" fmla="*/ 0 h 1311934"/>
              <a:gd name="connsiteX1" fmla="*/ 1554413 w 1783976"/>
              <a:gd name="connsiteY1" fmla="*/ 893022 h 1311934"/>
              <a:gd name="connsiteX2" fmla="*/ 935087 w 1783976"/>
              <a:gd name="connsiteY2" fmla="*/ 1305530 h 1311934"/>
              <a:gd name="connsiteX3" fmla="*/ 463120 w 1783976"/>
              <a:gd name="connsiteY3" fmla="*/ 1094534 h 1311934"/>
              <a:gd name="connsiteX4" fmla="*/ 0 w 1783976"/>
              <a:gd name="connsiteY4" fmla="*/ 62753 h 1311934"/>
              <a:gd name="connsiteX0" fmla="*/ 1783976 w 1783976"/>
              <a:gd name="connsiteY0" fmla="*/ 0 h 1310405"/>
              <a:gd name="connsiteX1" fmla="*/ 1554413 w 1783976"/>
              <a:gd name="connsiteY1" fmla="*/ 893022 h 1310405"/>
              <a:gd name="connsiteX2" fmla="*/ 935087 w 1783976"/>
              <a:gd name="connsiteY2" fmla="*/ 1305530 h 1310405"/>
              <a:gd name="connsiteX3" fmla="*/ 463120 w 1783976"/>
              <a:gd name="connsiteY3" fmla="*/ 1094534 h 1310405"/>
              <a:gd name="connsiteX4" fmla="*/ 0 w 1783976"/>
              <a:gd name="connsiteY4" fmla="*/ 62753 h 1310405"/>
              <a:gd name="connsiteX0" fmla="*/ 1783976 w 1783976"/>
              <a:gd name="connsiteY0" fmla="*/ 0 h 1310405"/>
              <a:gd name="connsiteX1" fmla="*/ 1554413 w 1783976"/>
              <a:gd name="connsiteY1" fmla="*/ 893022 h 1310405"/>
              <a:gd name="connsiteX2" fmla="*/ 935087 w 1783976"/>
              <a:gd name="connsiteY2" fmla="*/ 1305530 h 1310405"/>
              <a:gd name="connsiteX3" fmla="*/ 463120 w 1783976"/>
              <a:gd name="connsiteY3" fmla="*/ 1094534 h 1310405"/>
              <a:gd name="connsiteX4" fmla="*/ 0 w 1783976"/>
              <a:gd name="connsiteY4" fmla="*/ 62753 h 1310405"/>
              <a:gd name="connsiteX0" fmla="*/ 1783976 w 1783976"/>
              <a:gd name="connsiteY0" fmla="*/ 0 h 1312574"/>
              <a:gd name="connsiteX1" fmla="*/ 1554413 w 1783976"/>
              <a:gd name="connsiteY1" fmla="*/ 893022 h 1312574"/>
              <a:gd name="connsiteX2" fmla="*/ 935087 w 1783976"/>
              <a:gd name="connsiteY2" fmla="*/ 1305530 h 1312574"/>
              <a:gd name="connsiteX3" fmla="*/ 463120 w 1783976"/>
              <a:gd name="connsiteY3" fmla="*/ 1094534 h 1312574"/>
              <a:gd name="connsiteX4" fmla="*/ 0 w 1783976"/>
              <a:gd name="connsiteY4" fmla="*/ 62753 h 1312574"/>
              <a:gd name="connsiteX0" fmla="*/ 1783976 w 1783976"/>
              <a:gd name="connsiteY0" fmla="*/ 0 h 1309108"/>
              <a:gd name="connsiteX1" fmla="*/ 1554413 w 1783976"/>
              <a:gd name="connsiteY1" fmla="*/ 893022 h 1309108"/>
              <a:gd name="connsiteX2" fmla="*/ 935087 w 1783976"/>
              <a:gd name="connsiteY2" fmla="*/ 1305530 h 1309108"/>
              <a:gd name="connsiteX3" fmla="*/ 391310 w 1783976"/>
              <a:gd name="connsiteY3" fmla="*/ 1052133 h 1309108"/>
              <a:gd name="connsiteX4" fmla="*/ 0 w 1783976"/>
              <a:gd name="connsiteY4" fmla="*/ 62753 h 1309108"/>
              <a:gd name="connsiteX0" fmla="*/ 1783976 w 1783976"/>
              <a:gd name="connsiteY0" fmla="*/ 0 h 1310266"/>
              <a:gd name="connsiteX1" fmla="*/ 1554413 w 1783976"/>
              <a:gd name="connsiteY1" fmla="*/ 893022 h 1310266"/>
              <a:gd name="connsiteX2" fmla="*/ 935087 w 1783976"/>
              <a:gd name="connsiteY2" fmla="*/ 1305530 h 1310266"/>
              <a:gd name="connsiteX3" fmla="*/ 391310 w 1783976"/>
              <a:gd name="connsiteY3" fmla="*/ 1052133 h 1310266"/>
              <a:gd name="connsiteX4" fmla="*/ 0 w 1783976"/>
              <a:gd name="connsiteY4" fmla="*/ 62753 h 1310266"/>
              <a:gd name="connsiteX0" fmla="*/ 1783976 w 1783976"/>
              <a:gd name="connsiteY0" fmla="*/ 0 h 1306890"/>
              <a:gd name="connsiteX1" fmla="*/ 1484384 w 1783976"/>
              <a:gd name="connsiteY1" fmla="*/ 978038 h 1306890"/>
              <a:gd name="connsiteX2" fmla="*/ 935087 w 1783976"/>
              <a:gd name="connsiteY2" fmla="*/ 1305530 h 1306890"/>
              <a:gd name="connsiteX3" fmla="*/ 391310 w 1783976"/>
              <a:gd name="connsiteY3" fmla="*/ 1052133 h 1306890"/>
              <a:gd name="connsiteX4" fmla="*/ 0 w 1783976"/>
              <a:gd name="connsiteY4" fmla="*/ 62753 h 1306890"/>
              <a:gd name="connsiteX0" fmla="*/ 1783976 w 1783976"/>
              <a:gd name="connsiteY0" fmla="*/ 0 h 1307264"/>
              <a:gd name="connsiteX1" fmla="*/ 1484384 w 1783976"/>
              <a:gd name="connsiteY1" fmla="*/ 978038 h 1307264"/>
              <a:gd name="connsiteX2" fmla="*/ 935087 w 1783976"/>
              <a:gd name="connsiteY2" fmla="*/ 1305530 h 1307264"/>
              <a:gd name="connsiteX3" fmla="*/ 352218 w 1783976"/>
              <a:gd name="connsiteY3" fmla="*/ 1059476 h 1307264"/>
              <a:gd name="connsiteX4" fmla="*/ 0 w 1783976"/>
              <a:gd name="connsiteY4" fmla="*/ 62753 h 1307264"/>
              <a:gd name="connsiteX0" fmla="*/ 1783976 w 1783976"/>
              <a:gd name="connsiteY0" fmla="*/ 0 h 1306697"/>
              <a:gd name="connsiteX1" fmla="*/ 1484384 w 1783976"/>
              <a:gd name="connsiteY1" fmla="*/ 978038 h 1306697"/>
              <a:gd name="connsiteX2" fmla="*/ 935087 w 1783976"/>
              <a:gd name="connsiteY2" fmla="*/ 1305530 h 1306697"/>
              <a:gd name="connsiteX3" fmla="*/ 341695 w 1783976"/>
              <a:gd name="connsiteY3" fmla="*/ 1047749 h 1306697"/>
              <a:gd name="connsiteX4" fmla="*/ 0 w 1783976"/>
              <a:gd name="connsiteY4" fmla="*/ 62753 h 1306697"/>
              <a:gd name="connsiteX0" fmla="*/ 1783976 w 1783976"/>
              <a:gd name="connsiteY0" fmla="*/ 0 h 1308135"/>
              <a:gd name="connsiteX1" fmla="*/ 1484384 w 1783976"/>
              <a:gd name="connsiteY1" fmla="*/ 978038 h 1308135"/>
              <a:gd name="connsiteX2" fmla="*/ 935087 w 1783976"/>
              <a:gd name="connsiteY2" fmla="*/ 1305530 h 1308135"/>
              <a:gd name="connsiteX3" fmla="*/ 341695 w 1783976"/>
              <a:gd name="connsiteY3" fmla="*/ 1047749 h 1308135"/>
              <a:gd name="connsiteX4" fmla="*/ 0 w 1783976"/>
              <a:gd name="connsiteY4" fmla="*/ 62753 h 1308135"/>
              <a:gd name="connsiteX0" fmla="*/ 1745154 w 1745154"/>
              <a:gd name="connsiteY0" fmla="*/ 0 h 1306481"/>
              <a:gd name="connsiteX1" fmla="*/ 1445562 w 1745154"/>
              <a:gd name="connsiteY1" fmla="*/ 978038 h 1306481"/>
              <a:gd name="connsiteX2" fmla="*/ 896265 w 1745154"/>
              <a:gd name="connsiteY2" fmla="*/ 1305530 h 1306481"/>
              <a:gd name="connsiteX3" fmla="*/ 302873 w 1745154"/>
              <a:gd name="connsiteY3" fmla="*/ 1047749 h 1306481"/>
              <a:gd name="connsiteX4" fmla="*/ 0 w 1745154"/>
              <a:gd name="connsiteY4" fmla="*/ 261030 h 1306481"/>
              <a:gd name="connsiteX0" fmla="*/ 1745154 w 1745154"/>
              <a:gd name="connsiteY0" fmla="*/ 0 h 1306481"/>
              <a:gd name="connsiteX1" fmla="*/ 896265 w 1745154"/>
              <a:gd name="connsiteY1" fmla="*/ 1305530 h 1306481"/>
              <a:gd name="connsiteX2" fmla="*/ 302873 w 1745154"/>
              <a:gd name="connsiteY2" fmla="*/ 1047749 h 1306481"/>
              <a:gd name="connsiteX3" fmla="*/ 0 w 1745154"/>
              <a:gd name="connsiteY3" fmla="*/ 261030 h 1306481"/>
              <a:gd name="connsiteX0" fmla="*/ 1745154 w 1745154"/>
              <a:gd name="connsiteY0" fmla="*/ 0 h 1307105"/>
              <a:gd name="connsiteX1" fmla="*/ 896265 w 1745154"/>
              <a:gd name="connsiteY1" fmla="*/ 1305530 h 1307105"/>
              <a:gd name="connsiteX2" fmla="*/ 0 w 1745154"/>
              <a:gd name="connsiteY2" fmla="*/ 261030 h 1307105"/>
              <a:gd name="connsiteX0" fmla="*/ 1745154 w 1745154"/>
              <a:gd name="connsiteY0" fmla="*/ 0 h 1307105"/>
              <a:gd name="connsiteX1" fmla="*/ 896265 w 1745154"/>
              <a:gd name="connsiteY1" fmla="*/ 1305530 h 1307105"/>
              <a:gd name="connsiteX2" fmla="*/ 0 w 1745154"/>
              <a:gd name="connsiteY2" fmla="*/ 261030 h 1307105"/>
              <a:gd name="connsiteX0" fmla="*/ 1745154 w 1745154"/>
              <a:gd name="connsiteY0" fmla="*/ 0 h 1316687"/>
              <a:gd name="connsiteX1" fmla="*/ 896265 w 1745154"/>
              <a:gd name="connsiteY1" fmla="*/ 1305530 h 1316687"/>
              <a:gd name="connsiteX2" fmla="*/ 0 w 1745154"/>
              <a:gd name="connsiteY2" fmla="*/ 261030 h 1316687"/>
              <a:gd name="connsiteX0" fmla="*/ 1745154 w 1745154"/>
              <a:gd name="connsiteY0" fmla="*/ 0 h 1315640"/>
              <a:gd name="connsiteX1" fmla="*/ 896265 w 1745154"/>
              <a:gd name="connsiteY1" fmla="*/ 1305530 h 1315640"/>
              <a:gd name="connsiteX2" fmla="*/ 0 w 1745154"/>
              <a:gd name="connsiteY2" fmla="*/ 261030 h 1315640"/>
              <a:gd name="connsiteX0" fmla="*/ 1745154 w 1745154"/>
              <a:gd name="connsiteY0" fmla="*/ 0 h 1308976"/>
              <a:gd name="connsiteX1" fmla="*/ 896265 w 1745154"/>
              <a:gd name="connsiteY1" fmla="*/ 1305530 h 1308976"/>
              <a:gd name="connsiteX2" fmla="*/ 0 w 1745154"/>
              <a:gd name="connsiteY2" fmla="*/ 261030 h 1308976"/>
              <a:gd name="connsiteX0" fmla="*/ 1745154 w 1745154"/>
              <a:gd name="connsiteY0" fmla="*/ 0 h 1308976"/>
              <a:gd name="connsiteX1" fmla="*/ 896265 w 1745154"/>
              <a:gd name="connsiteY1" fmla="*/ 1305530 h 1308976"/>
              <a:gd name="connsiteX2" fmla="*/ 0 w 1745154"/>
              <a:gd name="connsiteY2" fmla="*/ 261030 h 1308976"/>
              <a:gd name="connsiteX0" fmla="*/ 1745154 w 1745154"/>
              <a:gd name="connsiteY0" fmla="*/ 0 h 1298019"/>
              <a:gd name="connsiteX1" fmla="*/ 997664 w 1745154"/>
              <a:gd name="connsiteY1" fmla="*/ 1294536 h 1298019"/>
              <a:gd name="connsiteX2" fmla="*/ 0 w 1745154"/>
              <a:gd name="connsiteY2" fmla="*/ 261030 h 1298019"/>
              <a:gd name="connsiteX0" fmla="*/ 1745154 w 1745154"/>
              <a:gd name="connsiteY0" fmla="*/ 0 h 1298019"/>
              <a:gd name="connsiteX1" fmla="*/ 997664 w 1745154"/>
              <a:gd name="connsiteY1" fmla="*/ 1294536 h 1298019"/>
              <a:gd name="connsiteX2" fmla="*/ 0 w 1745154"/>
              <a:gd name="connsiteY2" fmla="*/ 261030 h 1298019"/>
              <a:gd name="connsiteX0" fmla="*/ 1745154 w 1745154"/>
              <a:gd name="connsiteY0" fmla="*/ 0 h 1294536"/>
              <a:gd name="connsiteX1" fmla="*/ 997664 w 1745154"/>
              <a:gd name="connsiteY1" fmla="*/ 1294536 h 1294536"/>
              <a:gd name="connsiteX2" fmla="*/ 0 w 1745154"/>
              <a:gd name="connsiteY2" fmla="*/ 261030 h 1294536"/>
              <a:gd name="connsiteX0" fmla="*/ 1745154 w 1745154"/>
              <a:gd name="connsiteY0" fmla="*/ 0 h 1294536"/>
              <a:gd name="connsiteX1" fmla="*/ 997664 w 1745154"/>
              <a:gd name="connsiteY1" fmla="*/ 1294536 h 1294536"/>
              <a:gd name="connsiteX2" fmla="*/ 0 w 1745154"/>
              <a:gd name="connsiteY2" fmla="*/ 261030 h 1294536"/>
              <a:gd name="connsiteX0" fmla="*/ 1745154 w 1745154"/>
              <a:gd name="connsiteY0" fmla="*/ 0 h 1295451"/>
              <a:gd name="connsiteX1" fmla="*/ 997664 w 1745154"/>
              <a:gd name="connsiteY1" fmla="*/ 1294536 h 1295451"/>
              <a:gd name="connsiteX2" fmla="*/ 0 w 1745154"/>
              <a:gd name="connsiteY2" fmla="*/ 261030 h 1295451"/>
              <a:gd name="connsiteX0" fmla="*/ 1745154 w 1745154"/>
              <a:gd name="connsiteY0" fmla="*/ 0 h 1294986"/>
              <a:gd name="connsiteX1" fmla="*/ 997664 w 1745154"/>
              <a:gd name="connsiteY1" fmla="*/ 1294536 h 1294986"/>
              <a:gd name="connsiteX2" fmla="*/ 0 w 1745154"/>
              <a:gd name="connsiteY2" fmla="*/ 261030 h 1294986"/>
              <a:gd name="connsiteX0" fmla="*/ 1388039 w 1388039"/>
              <a:gd name="connsiteY0" fmla="*/ 539147 h 1838934"/>
              <a:gd name="connsiteX1" fmla="*/ 640549 w 1388039"/>
              <a:gd name="connsiteY1" fmla="*/ 1833683 h 1838934"/>
              <a:gd name="connsiteX2" fmla="*/ 0 w 1388039"/>
              <a:gd name="connsiteY2" fmla="*/ 0 h 1838934"/>
              <a:gd name="connsiteX0" fmla="*/ 1388039 w 1388039"/>
              <a:gd name="connsiteY0" fmla="*/ 539147 h 1838934"/>
              <a:gd name="connsiteX1" fmla="*/ 640549 w 1388039"/>
              <a:gd name="connsiteY1" fmla="*/ 1833683 h 1838934"/>
              <a:gd name="connsiteX2" fmla="*/ 0 w 1388039"/>
              <a:gd name="connsiteY2" fmla="*/ 0 h 1838934"/>
              <a:gd name="connsiteX0" fmla="*/ 1388039 w 1388039"/>
              <a:gd name="connsiteY0" fmla="*/ 539147 h 1838934"/>
              <a:gd name="connsiteX1" fmla="*/ 640549 w 1388039"/>
              <a:gd name="connsiteY1" fmla="*/ 1833683 h 1838934"/>
              <a:gd name="connsiteX2" fmla="*/ 0 w 1388039"/>
              <a:gd name="connsiteY2" fmla="*/ 0 h 1838934"/>
              <a:gd name="connsiteX0" fmla="*/ 1388039 w 1388039"/>
              <a:gd name="connsiteY0" fmla="*/ 539147 h 1838136"/>
              <a:gd name="connsiteX1" fmla="*/ 640549 w 1388039"/>
              <a:gd name="connsiteY1" fmla="*/ 1833683 h 1838136"/>
              <a:gd name="connsiteX2" fmla="*/ 0 w 1388039"/>
              <a:gd name="connsiteY2" fmla="*/ 0 h 1838136"/>
              <a:gd name="connsiteX0" fmla="*/ 1492037 w 1492037"/>
              <a:gd name="connsiteY0" fmla="*/ 771378 h 1846223"/>
              <a:gd name="connsiteX1" fmla="*/ 640549 w 1492037"/>
              <a:gd name="connsiteY1" fmla="*/ 1833683 h 1846223"/>
              <a:gd name="connsiteX2" fmla="*/ 0 w 1492037"/>
              <a:gd name="connsiteY2" fmla="*/ 0 h 1846223"/>
              <a:gd name="connsiteX0" fmla="*/ 1390652 w 1390652"/>
              <a:gd name="connsiteY0" fmla="*/ 597896 h 1840384"/>
              <a:gd name="connsiteX1" fmla="*/ 640549 w 1390652"/>
              <a:gd name="connsiteY1" fmla="*/ 1833683 h 1840384"/>
              <a:gd name="connsiteX2" fmla="*/ 0 w 1390652"/>
              <a:gd name="connsiteY2" fmla="*/ 0 h 1840384"/>
              <a:gd name="connsiteX0" fmla="*/ 1390652 w 1390652"/>
              <a:gd name="connsiteY0" fmla="*/ 597896 h 1841820"/>
              <a:gd name="connsiteX1" fmla="*/ 640549 w 1390652"/>
              <a:gd name="connsiteY1" fmla="*/ 1833683 h 1841820"/>
              <a:gd name="connsiteX2" fmla="*/ 0 w 1390652"/>
              <a:gd name="connsiteY2" fmla="*/ 0 h 1841820"/>
              <a:gd name="connsiteX0" fmla="*/ 1771935 w 1771935"/>
              <a:gd name="connsiteY0" fmla="*/ 0 h 1236592"/>
              <a:gd name="connsiteX1" fmla="*/ 1021832 w 1771935"/>
              <a:gd name="connsiteY1" fmla="*/ 1235787 h 1236592"/>
              <a:gd name="connsiteX2" fmla="*/ 0 w 1771935"/>
              <a:gd name="connsiteY2" fmla="*/ 135384 h 1236592"/>
              <a:gd name="connsiteX0" fmla="*/ 1771935 w 1771935"/>
              <a:gd name="connsiteY0" fmla="*/ 0 h 1236276"/>
              <a:gd name="connsiteX1" fmla="*/ 1021832 w 1771935"/>
              <a:gd name="connsiteY1" fmla="*/ 1235787 h 1236276"/>
              <a:gd name="connsiteX2" fmla="*/ 0 w 1771935"/>
              <a:gd name="connsiteY2" fmla="*/ 135384 h 1236276"/>
              <a:gd name="connsiteX0" fmla="*/ 1771935 w 1771935"/>
              <a:gd name="connsiteY0" fmla="*/ 0 h 1236641"/>
              <a:gd name="connsiteX1" fmla="*/ 1021832 w 1771935"/>
              <a:gd name="connsiteY1" fmla="*/ 1235787 h 1236641"/>
              <a:gd name="connsiteX2" fmla="*/ 0 w 1771935"/>
              <a:gd name="connsiteY2" fmla="*/ 135384 h 1236641"/>
              <a:gd name="connsiteX0" fmla="*/ 1771935 w 1771935"/>
              <a:gd name="connsiteY0" fmla="*/ 0 h 1236330"/>
              <a:gd name="connsiteX1" fmla="*/ 1021832 w 1771935"/>
              <a:gd name="connsiteY1" fmla="*/ 1235787 h 1236330"/>
              <a:gd name="connsiteX2" fmla="*/ 0 w 1771935"/>
              <a:gd name="connsiteY2" fmla="*/ 135384 h 1236330"/>
              <a:gd name="connsiteX0" fmla="*/ 1771935 w 1771935"/>
              <a:gd name="connsiteY0" fmla="*/ 0 h 1236127"/>
              <a:gd name="connsiteX1" fmla="*/ 1021832 w 1771935"/>
              <a:gd name="connsiteY1" fmla="*/ 1235787 h 1236127"/>
              <a:gd name="connsiteX2" fmla="*/ 0 w 1771935"/>
              <a:gd name="connsiteY2" fmla="*/ 135384 h 1236127"/>
              <a:gd name="connsiteX0" fmla="*/ 1771935 w 1771935"/>
              <a:gd name="connsiteY0" fmla="*/ 0 h 1235823"/>
              <a:gd name="connsiteX1" fmla="*/ 1021832 w 1771935"/>
              <a:gd name="connsiteY1" fmla="*/ 1235787 h 1235823"/>
              <a:gd name="connsiteX2" fmla="*/ 0 w 1771935"/>
              <a:gd name="connsiteY2" fmla="*/ 135384 h 1235823"/>
              <a:gd name="connsiteX0" fmla="*/ 1771935 w 1771935"/>
              <a:gd name="connsiteY0" fmla="*/ 0 h 1235827"/>
              <a:gd name="connsiteX1" fmla="*/ 1021832 w 1771935"/>
              <a:gd name="connsiteY1" fmla="*/ 1235787 h 1235827"/>
              <a:gd name="connsiteX2" fmla="*/ 0 w 1771935"/>
              <a:gd name="connsiteY2" fmla="*/ 135384 h 1235827"/>
              <a:gd name="connsiteX0" fmla="*/ 1771935 w 1771935"/>
              <a:gd name="connsiteY0" fmla="*/ 0 h 1304397"/>
              <a:gd name="connsiteX1" fmla="*/ 1021547 w 1771935"/>
              <a:gd name="connsiteY1" fmla="*/ 1304363 h 1304397"/>
              <a:gd name="connsiteX2" fmla="*/ 0 w 1771935"/>
              <a:gd name="connsiteY2" fmla="*/ 135384 h 1304397"/>
              <a:gd name="connsiteX0" fmla="*/ 1771935 w 1771935"/>
              <a:gd name="connsiteY0" fmla="*/ 0 h 1304387"/>
              <a:gd name="connsiteX1" fmla="*/ 1021547 w 1771935"/>
              <a:gd name="connsiteY1" fmla="*/ 1304363 h 1304387"/>
              <a:gd name="connsiteX2" fmla="*/ 0 w 1771935"/>
              <a:gd name="connsiteY2" fmla="*/ 135384 h 1304387"/>
              <a:gd name="connsiteX0" fmla="*/ 1771935 w 1771935"/>
              <a:gd name="connsiteY0" fmla="*/ 0 h 1292586"/>
              <a:gd name="connsiteX1" fmla="*/ 1084366 w 1771935"/>
              <a:gd name="connsiteY1" fmla="*/ 1292561 h 1292586"/>
              <a:gd name="connsiteX2" fmla="*/ 0 w 1771935"/>
              <a:gd name="connsiteY2" fmla="*/ 135384 h 1292586"/>
              <a:gd name="connsiteX0" fmla="*/ 1771935 w 1771935"/>
              <a:gd name="connsiteY0" fmla="*/ 0 h 1291417"/>
              <a:gd name="connsiteX1" fmla="*/ 1017637 w 1771935"/>
              <a:gd name="connsiteY1" fmla="*/ 1291392 h 1291417"/>
              <a:gd name="connsiteX2" fmla="*/ 0 w 1771935"/>
              <a:gd name="connsiteY2" fmla="*/ 135384 h 1291417"/>
              <a:gd name="connsiteX0" fmla="*/ 1771935 w 1771935"/>
              <a:gd name="connsiteY0" fmla="*/ 0 h 1291480"/>
              <a:gd name="connsiteX1" fmla="*/ 1017637 w 1771935"/>
              <a:gd name="connsiteY1" fmla="*/ 1291392 h 1291480"/>
              <a:gd name="connsiteX2" fmla="*/ 0 w 1771935"/>
              <a:gd name="connsiteY2" fmla="*/ 135384 h 1291480"/>
              <a:gd name="connsiteX0" fmla="*/ 1771935 w 1771935"/>
              <a:gd name="connsiteY0" fmla="*/ 0 h 1291890"/>
              <a:gd name="connsiteX1" fmla="*/ 1017637 w 1771935"/>
              <a:gd name="connsiteY1" fmla="*/ 1291392 h 1291890"/>
              <a:gd name="connsiteX2" fmla="*/ 0 w 1771935"/>
              <a:gd name="connsiteY2" fmla="*/ 135384 h 1291890"/>
              <a:gd name="connsiteX0" fmla="*/ 1771935 w 1771935"/>
              <a:gd name="connsiteY0" fmla="*/ 0 h 1303568"/>
              <a:gd name="connsiteX1" fmla="*/ 1064831 w 1771935"/>
              <a:gd name="connsiteY1" fmla="*/ 1303083 h 1303568"/>
              <a:gd name="connsiteX2" fmla="*/ 0 w 1771935"/>
              <a:gd name="connsiteY2" fmla="*/ 135384 h 1303568"/>
              <a:gd name="connsiteX0" fmla="*/ 1771935 w 1771935"/>
              <a:gd name="connsiteY0" fmla="*/ 0 h 1339995"/>
              <a:gd name="connsiteX1" fmla="*/ 1053117 w 1771935"/>
              <a:gd name="connsiteY1" fmla="*/ 1339545 h 1339995"/>
              <a:gd name="connsiteX2" fmla="*/ 0 w 1771935"/>
              <a:gd name="connsiteY2" fmla="*/ 135384 h 1339995"/>
              <a:gd name="connsiteX0" fmla="*/ 1771935 w 1771935"/>
              <a:gd name="connsiteY0" fmla="*/ 0 h 1339717"/>
              <a:gd name="connsiteX1" fmla="*/ 1053117 w 1771935"/>
              <a:gd name="connsiteY1" fmla="*/ 1339545 h 1339717"/>
              <a:gd name="connsiteX2" fmla="*/ 0 w 1771935"/>
              <a:gd name="connsiteY2" fmla="*/ 135384 h 1339717"/>
              <a:gd name="connsiteX0" fmla="*/ 1771935 w 1771935"/>
              <a:gd name="connsiteY0" fmla="*/ 0 h 1342540"/>
              <a:gd name="connsiteX1" fmla="*/ 1053117 w 1771935"/>
              <a:gd name="connsiteY1" fmla="*/ 1339545 h 1342540"/>
              <a:gd name="connsiteX2" fmla="*/ 0 w 1771935"/>
              <a:gd name="connsiteY2" fmla="*/ 135384 h 1342540"/>
              <a:gd name="connsiteX0" fmla="*/ 1771935 w 1771935"/>
              <a:gd name="connsiteY0" fmla="*/ 0 h 1270270"/>
              <a:gd name="connsiteX1" fmla="*/ 1043846 w 1771935"/>
              <a:gd name="connsiteY1" fmla="*/ 1266838 h 1270270"/>
              <a:gd name="connsiteX2" fmla="*/ 0 w 1771935"/>
              <a:gd name="connsiteY2" fmla="*/ 135384 h 1270270"/>
              <a:gd name="connsiteX0" fmla="*/ 1771935 w 1771935"/>
              <a:gd name="connsiteY0" fmla="*/ 0 h 1270270"/>
              <a:gd name="connsiteX1" fmla="*/ 1043846 w 1771935"/>
              <a:gd name="connsiteY1" fmla="*/ 1266838 h 1270270"/>
              <a:gd name="connsiteX2" fmla="*/ 0 w 1771935"/>
              <a:gd name="connsiteY2" fmla="*/ 135384 h 1270270"/>
              <a:gd name="connsiteX0" fmla="*/ 1764386 w 1764386"/>
              <a:gd name="connsiteY0" fmla="*/ 0 h 1300262"/>
              <a:gd name="connsiteX1" fmla="*/ 1043846 w 1764386"/>
              <a:gd name="connsiteY1" fmla="*/ 1298962 h 1300262"/>
              <a:gd name="connsiteX2" fmla="*/ 0 w 1764386"/>
              <a:gd name="connsiteY2" fmla="*/ 167508 h 1300262"/>
              <a:gd name="connsiteX0" fmla="*/ 1764386 w 1764386"/>
              <a:gd name="connsiteY0" fmla="*/ 0 h 1300262"/>
              <a:gd name="connsiteX1" fmla="*/ 1043846 w 1764386"/>
              <a:gd name="connsiteY1" fmla="*/ 1298962 h 1300262"/>
              <a:gd name="connsiteX2" fmla="*/ 0 w 1764386"/>
              <a:gd name="connsiteY2" fmla="*/ 167508 h 1300262"/>
              <a:gd name="connsiteX0" fmla="*/ 1764386 w 1764386"/>
              <a:gd name="connsiteY0" fmla="*/ 0 h 1243264"/>
              <a:gd name="connsiteX1" fmla="*/ 1045909 w 1764386"/>
              <a:gd name="connsiteY1" fmla="*/ 1241779 h 1243264"/>
              <a:gd name="connsiteX2" fmla="*/ 0 w 1764386"/>
              <a:gd name="connsiteY2" fmla="*/ 167508 h 1243264"/>
              <a:gd name="connsiteX0" fmla="*/ 1764386 w 1764386"/>
              <a:gd name="connsiteY0" fmla="*/ 0 h 1244874"/>
              <a:gd name="connsiteX1" fmla="*/ 1045909 w 1764386"/>
              <a:gd name="connsiteY1" fmla="*/ 1241779 h 1244874"/>
              <a:gd name="connsiteX2" fmla="*/ 0 w 1764386"/>
              <a:gd name="connsiteY2" fmla="*/ 167508 h 124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386" h="1244874">
                <a:moveTo>
                  <a:pt x="1764386" y="0"/>
                </a:moveTo>
                <a:cubicBezTo>
                  <a:pt x="1715921" y="524915"/>
                  <a:pt x="1413052" y="1200133"/>
                  <a:pt x="1045909" y="1241779"/>
                </a:cubicBezTo>
                <a:cubicBezTo>
                  <a:pt x="678766" y="1283425"/>
                  <a:pt x="245319" y="903775"/>
                  <a:pt x="0" y="167508"/>
                </a:cubicBezTo>
              </a:path>
            </a:pathLst>
          </a:custGeom>
          <a:noFill/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accent6"/>
              </a:solidFill>
            </a:endParaRPr>
          </a:p>
        </p:txBody>
      </p:sp>
      <p:sp>
        <p:nvSpPr>
          <p:cNvPr id="26" name="手繪多邊形 25">
            <a:extLst>
              <a:ext uri="{FF2B5EF4-FFF2-40B4-BE49-F238E27FC236}">
                <a16:creationId xmlns:a16="http://schemas.microsoft.com/office/drawing/2014/main" id="{54D1C53B-4FAC-5740-A9CB-5DEDEF0D3AA2}"/>
              </a:ext>
            </a:extLst>
          </p:cNvPr>
          <p:cNvSpPr/>
          <p:nvPr/>
        </p:nvSpPr>
        <p:spPr>
          <a:xfrm rot="313343">
            <a:off x="1744540" y="4559706"/>
            <a:ext cx="5438781" cy="1916947"/>
          </a:xfrm>
          <a:custGeom>
            <a:avLst/>
            <a:gdLst>
              <a:gd name="connsiteX0" fmla="*/ 1783976 w 1783976"/>
              <a:gd name="connsiteY0" fmla="*/ 0 h 645622"/>
              <a:gd name="connsiteX1" fmla="*/ 878541 w 1783976"/>
              <a:gd name="connsiteY1" fmla="*/ 645459 h 645622"/>
              <a:gd name="connsiteX2" fmla="*/ 0 w 1783976"/>
              <a:gd name="connsiteY2" fmla="*/ 62753 h 645622"/>
              <a:gd name="connsiteX0" fmla="*/ 1783976 w 1783976"/>
              <a:gd name="connsiteY0" fmla="*/ 0 h 656010"/>
              <a:gd name="connsiteX1" fmla="*/ 878541 w 1783976"/>
              <a:gd name="connsiteY1" fmla="*/ 645459 h 656010"/>
              <a:gd name="connsiteX2" fmla="*/ 351029 w 1783976"/>
              <a:gd name="connsiteY2" fmla="*/ 376975 h 656010"/>
              <a:gd name="connsiteX3" fmla="*/ 0 w 1783976"/>
              <a:gd name="connsiteY3" fmla="*/ 62753 h 656010"/>
              <a:gd name="connsiteX0" fmla="*/ 1783976 w 1783976"/>
              <a:gd name="connsiteY0" fmla="*/ 0 h 656010"/>
              <a:gd name="connsiteX1" fmla="*/ 1399900 w 1783976"/>
              <a:gd name="connsiteY1" fmla="*/ 385940 h 656010"/>
              <a:gd name="connsiteX2" fmla="*/ 878541 w 1783976"/>
              <a:gd name="connsiteY2" fmla="*/ 645459 h 656010"/>
              <a:gd name="connsiteX3" fmla="*/ 351029 w 1783976"/>
              <a:gd name="connsiteY3" fmla="*/ 376975 h 656010"/>
              <a:gd name="connsiteX4" fmla="*/ 0 w 1783976"/>
              <a:gd name="connsiteY4" fmla="*/ 62753 h 656010"/>
              <a:gd name="connsiteX0" fmla="*/ 1783976 w 1783976"/>
              <a:gd name="connsiteY0" fmla="*/ 0 h 646158"/>
              <a:gd name="connsiteX1" fmla="*/ 1471618 w 1783976"/>
              <a:gd name="connsiteY1" fmla="*/ 439728 h 646158"/>
              <a:gd name="connsiteX2" fmla="*/ 878541 w 1783976"/>
              <a:gd name="connsiteY2" fmla="*/ 645459 h 646158"/>
              <a:gd name="connsiteX3" fmla="*/ 351029 w 1783976"/>
              <a:gd name="connsiteY3" fmla="*/ 376975 h 646158"/>
              <a:gd name="connsiteX4" fmla="*/ 0 w 1783976"/>
              <a:gd name="connsiteY4" fmla="*/ 62753 h 64615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1305534"/>
              <a:gd name="connsiteX1" fmla="*/ 1461496 w 1783976"/>
              <a:gd name="connsiteY1" fmla="*/ 463348 h 1305534"/>
              <a:gd name="connsiteX2" fmla="*/ 935087 w 1783976"/>
              <a:gd name="connsiteY2" fmla="*/ 1305530 h 1305534"/>
              <a:gd name="connsiteX3" fmla="*/ 315170 w 1783976"/>
              <a:gd name="connsiteY3" fmla="*/ 475587 h 1305534"/>
              <a:gd name="connsiteX4" fmla="*/ 0 w 1783976"/>
              <a:gd name="connsiteY4" fmla="*/ 62753 h 1305534"/>
              <a:gd name="connsiteX0" fmla="*/ 1783976 w 1783976"/>
              <a:gd name="connsiteY0" fmla="*/ 0 h 1305534"/>
              <a:gd name="connsiteX1" fmla="*/ 1461496 w 1783976"/>
              <a:gd name="connsiteY1" fmla="*/ 463348 h 1305534"/>
              <a:gd name="connsiteX2" fmla="*/ 935087 w 1783976"/>
              <a:gd name="connsiteY2" fmla="*/ 1305530 h 1305534"/>
              <a:gd name="connsiteX3" fmla="*/ 315170 w 1783976"/>
              <a:gd name="connsiteY3" fmla="*/ 475587 h 1305534"/>
              <a:gd name="connsiteX4" fmla="*/ 0 w 1783976"/>
              <a:gd name="connsiteY4" fmla="*/ 62753 h 1305534"/>
              <a:gd name="connsiteX0" fmla="*/ 1783976 w 1783976"/>
              <a:gd name="connsiteY0" fmla="*/ 0 h 1316870"/>
              <a:gd name="connsiteX1" fmla="*/ 1554413 w 1783976"/>
              <a:gd name="connsiteY1" fmla="*/ 893022 h 1316870"/>
              <a:gd name="connsiteX2" fmla="*/ 935087 w 1783976"/>
              <a:gd name="connsiteY2" fmla="*/ 1305530 h 1316870"/>
              <a:gd name="connsiteX3" fmla="*/ 315170 w 1783976"/>
              <a:gd name="connsiteY3" fmla="*/ 475587 h 1316870"/>
              <a:gd name="connsiteX4" fmla="*/ 0 w 1783976"/>
              <a:gd name="connsiteY4" fmla="*/ 62753 h 1316870"/>
              <a:gd name="connsiteX0" fmla="*/ 1783976 w 1783976"/>
              <a:gd name="connsiteY0" fmla="*/ 0 h 1316870"/>
              <a:gd name="connsiteX1" fmla="*/ 1554413 w 1783976"/>
              <a:gd name="connsiteY1" fmla="*/ 893022 h 1316870"/>
              <a:gd name="connsiteX2" fmla="*/ 935087 w 1783976"/>
              <a:gd name="connsiteY2" fmla="*/ 1305530 h 1316870"/>
              <a:gd name="connsiteX3" fmla="*/ 315170 w 1783976"/>
              <a:gd name="connsiteY3" fmla="*/ 475587 h 1316870"/>
              <a:gd name="connsiteX4" fmla="*/ 0 w 1783976"/>
              <a:gd name="connsiteY4" fmla="*/ 62753 h 1316870"/>
              <a:gd name="connsiteX0" fmla="*/ 1783976 w 1783976"/>
              <a:gd name="connsiteY0" fmla="*/ 0 h 1311934"/>
              <a:gd name="connsiteX1" fmla="*/ 1554413 w 1783976"/>
              <a:gd name="connsiteY1" fmla="*/ 893022 h 1311934"/>
              <a:gd name="connsiteX2" fmla="*/ 935087 w 1783976"/>
              <a:gd name="connsiteY2" fmla="*/ 1305530 h 1311934"/>
              <a:gd name="connsiteX3" fmla="*/ 463120 w 1783976"/>
              <a:gd name="connsiteY3" fmla="*/ 1094534 h 1311934"/>
              <a:gd name="connsiteX4" fmla="*/ 0 w 1783976"/>
              <a:gd name="connsiteY4" fmla="*/ 62753 h 1311934"/>
              <a:gd name="connsiteX0" fmla="*/ 1783976 w 1783976"/>
              <a:gd name="connsiteY0" fmla="*/ 0 h 1310405"/>
              <a:gd name="connsiteX1" fmla="*/ 1554413 w 1783976"/>
              <a:gd name="connsiteY1" fmla="*/ 893022 h 1310405"/>
              <a:gd name="connsiteX2" fmla="*/ 935087 w 1783976"/>
              <a:gd name="connsiteY2" fmla="*/ 1305530 h 1310405"/>
              <a:gd name="connsiteX3" fmla="*/ 463120 w 1783976"/>
              <a:gd name="connsiteY3" fmla="*/ 1094534 h 1310405"/>
              <a:gd name="connsiteX4" fmla="*/ 0 w 1783976"/>
              <a:gd name="connsiteY4" fmla="*/ 62753 h 1310405"/>
              <a:gd name="connsiteX0" fmla="*/ 1783976 w 1783976"/>
              <a:gd name="connsiteY0" fmla="*/ 0 h 1310405"/>
              <a:gd name="connsiteX1" fmla="*/ 1554413 w 1783976"/>
              <a:gd name="connsiteY1" fmla="*/ 893022 h 1310405"/>
              <a:gd name="connsiteX2" fmla="*/ 935087 w 1783976"/>
              <a:gd name="connsiteY2" fmla="*/ 1305530 h 1310405"/>
              <a:gd name="connsiteX3" fmla="*/ 463120 w 1783976"/>
              <a:gd name="connsiteY3" fmla="*/ 1094534 h 1310405"/>
              <a:gd name="connsiteX4" fmla="*/ 0 w 1783976"/>
              <a:gd name="connsiteY4" fmla="*/ 62753 h 1310405"/>
              <a:gd name="connsiteX0" fmla="*/ 1783976 w 1783976"/>
              <a:gd name="connsiteY0" fmla="*/ 0 h 1312574"/>
              <a:gd name="connsiteX1" fmla="*/ 1554413 w 1783976"/>
              <a:gd name="connsiteY1" fmla="*/ 893022 h 1312574"/>
              <a:gd name="connsiteX2" fmla="*/ 935087 w 1783976"/>
              <a:gd name="connsiteY2" fmla="*/ 1305530 h 1312574"/>
              <a:gd name="connsiteX3" fmla="*/ 463120 w 1783976"/>
              <a:gd name="connsiteY3" fmla="*/ 1094534 h 1312574"/>
              <a:gd name="connsiteX4" fmla="*/ 0 w 1783976"/>
              <a:gd name="connsiteY4" fmla="*/ 62753 h 1312574"/>
              <a:gd name="connsiteX0" fmla="*/ 1783976 w 1783976"/>
              <a:gd name="connsiteY0" fmla="*/ 0 h 1309108"/>
              <a:gd name="connsiteX1" fmla="*/ 1554413 w 1783976"/>
              <a:gd name="connsiteY1" fmla="*/ 893022 h 1309108"/>
              <a:gd name="connsiteX2" fmla="*/ 935087 w 1783976"/>
              <a:gd name="connsiteY2" fmla="*/ 1305530 h 1309108"/>
              <a:gd name="connsiteX3" fmla="*/ 391310 w 1783976"/>
              <a:gd name="connsiteY3" fmla="*/ 1052133 h 1309108"/>
              <a:gd name="connsiteX4" fmla="*/ 0 w 1783976"/>
              <a:gd name="connsiteY4" fmla="*/ 62753 h 1309108"/>
              <a:gd name="connsiteX0" fmla="*/ 1783976 w 1783976"/>
              <a:gd name="connsiteY0" fmla="*/ 0 h 1310266"/>
              <a:gd name="connsiteX1" fmla="*/ 1554413 w 1783976"/>
              <a:gd name="connsiteY1" fmla="*/ 893022 h 1310266"/>
              <a:gd name="connsiteX2" fmla="*/ 935087 w 1783976"/>
              <a:gd name="connsiteY2" fmla="*/ 1305530 h 1310266"/>
              <a:gd name="connsiteX3" fmla="*/ 391310 w 1783976"/>
              <a:gd name="connsiteY3" fmla="*/ 1052133 h 1310266"/>
              <a:gd name="connsiteX4" fmla="*/ 0 w 1783976"/>
              <a:gd name="connsiteY4" fmla="*/ 62753 h 1310266"/>
              <a:gd name="connsiteX0" fmla="*/ 1783976 w 1783976"/>
              <a:gd name="connsiteY0" fmla="*/ 0 h 1306890"/>
              <a:gd name="connsiteX1" fmla="*/ 1484384 w 1783976"/>
              <a:gd name="connsiteY1" fmla="*/ 978038 h 1306890"/>
              <a:gd name="connsiteX2" fmla="*/ 935087 w 1783976"/>
              <a:gd name="connsiteY2" fmla="*/ 1305530 h 1306890"/>
              <a:gd name="connsiteX3" fmla="*/ 391310 w 1783976"/>
              <a:gd name="connsiteY3" fmla="*/ 1052133 h 1306890"/>
              <a:gd name="connsiteX4" fmla="*/ 0 w 1783976"/>
              <a:gd name="connsiteY4" fmla="*/ 62753 h 1306890"/>
              <a:gd name="connsiteX0" fmla="*/ 1783976 w 1783976"/>
              <a:gd name="connsiteY0" fmla="*/ 0 h 1307264"/>
              <a:gd name="connsiteX1" fmla="*/ 1484384 w 1783976"/>
              <a:gd name="connsiteY1" fmla="*/ 978038 h 1307264"/>
              <a:gd name="connsiteX2" fmla="*/ 935087 w 1783976"/>
              <a:gd name="connsiteY2" fmla="*/ 1305530 h 1307264"/>
              <a:gd name="connsiteX3" fmla="*/ 352218 w 1783976"/>
              <a:gd name="connsiteY3" fmla="*/ 1059476 h 1307264"/>
              <a:gd name="connsiteX4" fmla="*/ 0 w 1783976"/>
              <a:gd name="connsiteY4" fmla="*/ 62753 h 1307264"/>
              <a:gd name="connsiteX0" fmla="*/ 1783976 w 1783976"/>
              <a:gd name="connsiteY0" fmla="*/ 0 h 1306697"/>
              <a:gd name="connsiteX1" fmla="*/ 1484384 w 1783976"/>
              <a:gd name="connsiteY1" fmla="*/ 978038 h 1306697"/>
              <a:gd name="connsiteX2" fmla="*/ 935087 w 1783976"/>
              <a:gd name="connsiteY2" fmla="*/ 1305530 h 1306697"/>
              <a:gd name="connsiteX3" fmla="*/ 341695 w 1783976"/>
              <a:gd name="connsiteY3" fmla="*/ 1047749 h 1306697"/>
              <a:gd name="connsiteX4" fmla="*/ 0 w 1783976"/>
              <a:gd name="connsiteY4" fmla="*/ 62753 h 1306697"/>
              <a:gd name="connsiteX0" fmla="*/ 1783976 w 1783976"/>
              <a:gd name="connsiteY0" fmla="*/ 0 h 1308135"/>
              <a:gd name="connsiteX1" fmla="*/ 1484384 w 1783976"/>
              <a:gd name="connsiteY1" fmla="*/ 978038 h 1308135"/>
              <a:gd name="connsiteX2" fmla="*/ 935087 w 1783976"/>
              <a:gd name="connsiteY2" fmla="*/ 1305530 h 1308135"/>
              <a:gd name="connsiteX3" fmla="*/ 341695 w 1783976"/>
              <a:gd name="connsiteY3" fmla="*/ 1047749 h 1308135"/>
              <a:gd name="connsiteX4" fmla="*/ 0 w 1783976"/>
              <a:gd name="connsiteY4" fmla="*/ 62753 h 1308135"/>
              <a:gd name="connsiteX0" fmla="*/ 1745154 w 1745154"/>
              <a:gd name="connsiteY0" fmla="*/ 0 h 1306481"/>
              <a:gd name="connsiteX1" fmla="*/ 1445562 w 1745154"/>
              <a:gd name="connsiteY1" fmla="*/ 978038 h 1306481"/>
              <a:gd name="connsiteX2" fmla="*/ 896265 w 1745154"/>
              <a:gd name="connsiteY2" fmla="*/ 1305530 h 1306481"/>
              <a:gd name="connsiteX3" fmla="*/ 302873 w 1745154"/>
              <a:gd name="connsiteY3" fmla="*/ 1047749 h 1306481"/>
              <a:gd name="connsiteX4" fmla="*/ 0 w 1745154"/>
              <a:gd name="connsiteY4" fmla="*/ 261030 h 1306481"/>
              <a:gd name="connsiteX0" fmla="*/ 1726681 w 1726681"/>
              <a:gd name="connsiteY0" fmla="*/ 0 h 1306230"/>
              <a:gd name="connsiteX1" fmla="*/ 1427089 w 1726681"/>
              <a:gd name="connsiteY1" fmla="*/ 978038 h 1306230"/>
              <a:gd name="connsiteX2" fmla="*/ 877792 w 1726681"/>
              <a:gd name="connsiteY2" fmla="*/ 1305530 h 1306230"/>
              <a:gd name="connsiteX3" fmla="*/ 284400 w 1726681"/>
              <a:gd name="connsiteY3" fmla="*/ 1047749 h 1306230"/>
              <a:gd name="connsiteX4" fmla="*/ 0 w 1726681"/>
              <a:gd name="connsiteY4" fmla="*/ 498808 h 1306230"/>
              <a:gd name="connsiteX0" fmla="*/ 1726681 w 1726681"/>
              <a:gd name="connsiteY0" fmla="*/ 0 h 1808960"/>
              <a:gd name="connsiteX1" fmla="*/ 1427089 w 1726681"/>
              <a:gd name="connsiteY1" fmla="*/ 978038 h 1808960"/>
              <a:gd name="connsiteX2" fmla="*/ 849308 w 1726681"/>
              <a:gd name="connsiteY2" fmla="*/ 1808781 h 1808960"/>
              <a:gd name="connsiteX3" fmla="*/ 284400 w 1726681"/>
              <a:gd name="connsiteY3" fmla="*/ 1047749 h 1808960"/>
              <a:gd name="connsiteX4" fmla="*/ 0 w 1726681"/>
              <a:gd name="connsiteY4" fmla="*/ 498808 h 1808960"/>
              <a:gd name="connsiteX0" fmla="*/ 1726681 w 1726681"/>
              <a:gd name="connsiteY0" fmla="*/ 0 h 1885113"/>
              <a:gd name="connsiteX1" fmla="*/ 1427089 w 1726681"/>
              <a:gd name="connsiteY1" fmla="*/ 978038 h 1885113"/>
              <a:gd name="connsiteX2" fmla="*/ 929295 w 1726681"/>
              <a:gd name="connsiteY2" fmla="*/ 1884952 h 1885113"/>
              <a:gd name="connsiteX3" fmla="*/ 284400 w 1726681"/>
              <a:gd name="connsiteY3" fmla="*/ 1047749 h 1885113"/>
              <a:gd name="connsiteX4" fmla="*/ 0 w 1726681"/>
              <a:gd name="connsiteY4" fmla="*/ 498808 h 1885113"/>
              <a:gd name="connsiteX0" fmla="*/ 1726681 w 1726681"/>
              <a:gd name="connsiteY0" fmla="*/ 0 h 1891503"/>
              <a:gd name="connsiteX1" fmla="*/ 1427089 w 1726681"/>
              <a:gd name="connsiteY1" fmla="*/ 978038 h 1891503"/>
              <a:gd name="connsiteX2" fmla="*/ 929295 w 1726681"/>
              <a:gd name="connsiteY2" fmla="*/ 1884952 h 1891503"/>
              <a:gd name="connsiteX3" fmla="*/ 284400 w 1726681"/>
              <a:gd name="connsiteY3" fmla="*/ 1047749 h 1891503"/>
              <a:gd name="connsiteX4" fmla="*/ 0 w 1726681"/>
              <a:gd name="connsiteY4" fmla="*/ 498808 h 1891503"/>
              <a:gd name="connsiteX0" fmla="*/ 1726681 w 1726681"/>
              <a:gd name="connsiteY0" fmla="*/ 0 h 1891503"/>
              <a:gd name="connsiteX1" fmla="*/ 929295 w 1726681"/>
              <a:gd name="connsiteY1" fmla="*/ 1884952 h 1891503"/>
              <a:gd name="connsiteX2" fmla="*/ 284400 w 1726681"/>
              <a:gd name="connsiteY2" fmla="*/ 1047749 h 1891503"/>
              <a:gd name="connsiteX3" fmla="*/ 0 w 1726681"/>
              <a:gd name="connsiteY3" fmla="*/ 498808 h 1891503"/>
              <a:gd name="connsiteX0" fmla="*/ 1726681 w 1726681"/>
              <a:gd name="connsiteY0" fmla="*/ 0 h 1892516"/>
              <a:gd name="connsiteX1" fmla="*/ 929295 w 1726681"/>
              <a:gd name="connsiteY1" fmla="*/ 1884952 h 1892516"/>
              <a:gd name="connsiteX2" fmla="*/ 284400 w 1726681"/>
              <a:gd name="connsiteY2" fmla="*/ 1047749 h 1892516"/>
              <a:gd name="connsiteX3" fmla="*/ 0 w 1726681"/>
              <a:gd name="connsiteY3" fmla="*/ 498808 h 1892516"/>
              <a:gd name="connsiteX0" fmla="*/ 1726681 w 1726681"/>
              <a:gd name="connsiteY0" fmla="*/ 0 h 1889134"/>
              <a:gd name="connsiteX1" fmla="*/ 929295 w 1726681"/>
              <a:gd name="connsiteY1" fmla="*/ 1884952 h 1889134"/>
              <a:gd name="connsiteX2" fmla="*/ 0 w 1726681"/>
              <a:gd name="connsiteY2" fmla="*/ 498808 h 1889134"/>
              <a:gd name="connsiteX0" fmla="*/ 1726681 w 1726681"/>
              <a:gd name="connsiteY0" fmla="*/ 0 h 1895878"/>
              <a:gd name="connsiteX1" fmla="*/ 929295 w 1726681"/>
              <a:gd name="connsiteY1" fmla="*/ 1884952 h 1895878"/>
              <a:gd name="connsiteX2" fmla="*/ 0 w 1726681"/>
              <a:gd name="connsiteY2" fmla="*/ 498808 h 1895878"/>
              <a:gd name="connsiteX0" fmla="*/ 1726681 w 1726681"/>
              <a:gd name="connsiteY0" fmla="*/ 0 h 1895644"/>
              <a:gd name="connsiteX1" fmla="*/ 929295 w 1726681"/>
              <a:gd name="connsiteY1" fmla="*/ 1884952 h 1895644"/>
              <a:gd name="connsiteX2" fmla="*/ 0 w 1726681"/>
              <a:gd name="connsiteY2" fmla="*/ 498808 h 1895644"/>
              <a:gd name="connsiteX0" fmla="*/ 1726681 w 1726681"/>
              <a:gd name="connsiteY0" fmla="*/ 0 h 1833327"/>
              <a:gd name="connsiteX1" fmla="*/ 1149216 w 1726681"/>
              <a:gd name="connsiteY1" fmla="*/ 1822121 h 1833327"/>
              <a:gd name="connsiteX2" fmla="*/ 0 w 1726681"/>
              <a:gd name="connsiteY2" fmla="*/ 498808 h 1833327"/>
              <a:gd name="connsiteX0" fmla="*/ 1726681 w 1727690"/>
              <a:gd name="connsiteY0" fmla="*/ 0 h 1833327"/>
              <a:gd name="connsiteX1" fmla="*/ 1149216 w 1727690"/>
              <a:gd name="connsiteY1" fmla="*/ 1822121 h 1833327"/>
              <a:gd name="connsiteX2" fmla="*/ 0 w 1727690"/>
              <a:gd name="connsiteY2" fmla="*/ 498808 h 1833327"/>
              <a:gd name="connsiteX0" fmla="*/ 1744816 w 1745112"/>
              <a:gd name="connsiteY0" fmla="*/ 0 h 1824839"/>
              <a:gd name="connsiteX1" fmla="*/ 1167351 w 1745112"/>
              <a:gd name="connsiteY1" fmla="*/ 1822121 h 1824839"/>
              <a:gd name="connsiteX2" fmla="*/ 0 w 1745112"/>
              <a:gd name="connsiteY2" fmla="*/ 407336 h 1824839"/>
              <a:gd name="connsiteX0" fmla="*/ 1744816 w 1745112"/>
              <a:gd name="connsiteY0" fmla="*/ 0 h 1825940"/>
              <a:gd name="connsiteX1" fmla="*/ 1167351 w 1745112"/>
              <a:gd name="connsiteY1" fmla="*/ 1822121 h 1825940"/>
              <a:gd name="connsiteX2" fmla="*/ 0 w 1745112"/>
              <a:gd name="connsiteY2" fmla="*/ 407336 h 1825940"/>
              <a:gd name="connsiteX0" fmla="*/ 1744816 w 1745227"/>
              <a:gd name="connsiteY0" fmla="*/ 0 h 1827879"/>
              <a:gd name="connsiteX1" fmla="*/ 1167351 w 1745227"/>
              <a:gd name="connsiteY1" fmla="*/ 1822121 h 1827879"/>
              <a:gd name="connsiteX2" fmla="*/ 0 w 1745227"/>
              <a:gd name="connsiteY2" fmla="*/ 407336 h 1827879"/>
              <a:gd name="connsiteX0" fmla="*/ 1744816 w 1745195"/>
              <a:gd name="connsiteY0" fmla="*/ 0 h 1914214"/>
              <a:gd name="connsiteX1" fmla="*/ 1148568 w 1745195"/>
              <a:gd name="connsiteY1" fmla="*/ 1908941 h 1914214"/>
              <a:gd name="connsiteX2" fmla="*/ 0 w 1745195"/>
              <a:gd name="connsiteY2" fmla="*/ 407336 h 1914214"/>
              <a:gd name="connsiteX0" fmla="*/ 1744816 w 1745118"/>
              <a:gd name="connsiteY0" fmla="*/ 0 h 1916964"/>
              <a:gd name="connsiteX1" fmla="*/ 1087055 w 1745118"/>
              <a:gd name="connsiteY1" fmla="*/ 1911705 h 1916964"/>
              <a:gd name="connsiteX2" fmla="*/ 0 w 1745118"/>
              <a:gd name="connsiteY2" fmla="*/ 407336 h 1916964"/>
              <a:gd name="connsiteX0" fmla="*/ 1744816 w 1745128"/>
              <a:gd name="connsiteY0" fmla="*/ 0 h 1916964"/>
              <a:gd name="connsiteX1" fmla="*/ 1087055 w 1745128"/>
              <a:gd name="connsiteY1" fmla="*/ 1911705 h 1916964"/>
              <a:gd name="connsiteX2" fmla="*/ 0 w 1745128"/>
              <a:gd name="connsiteY2" fmla="*/ 407336 h 1916964"/>
              <a:gd name="connsiteX0" fmla="*/ 1744816 w 1745118"/>
              <a:gd name="connsiteY0" fmla="*/ 0 h 1916964"/>
              <a:gd name="connsiteX1" fmla="*/ 1087055 w 1745118"/>
              <a:gd name="connsiteY1" fmla="*/ 1911705 h 1916964"/>
              <a:gd name="connsiteX2" fmla="*/ 0 w 1745118"/>
              <a:gd name="connsiteY2" fmla="*/ 407336 h 1916964"/>
              <a:gd name="connsiteX0" fmla="*/ 1744816 w 1745121"/>
              <a:gd name="connsiteY0" fmla="*/ 0 h 1911718"/>
              <a:gd name="connsiteX1" fmla="*/ 1087055 w 1745121"/>
              <a:gd name="connsiteY1" fmla="*/ 1911705 h 1911718"/>
              <a:gd name="connsiteX2" fmla="*/ 0 w 1745121"/>
              <a:gd name="connsiteY2" fmla="*/ 407336 h 1911718"/>
              <a:gd name="connsiteX0" fmla="*/ 1744816 w 1745118"/>
              <a:gd name="connsiteY0" fmla="*/ 0 h 1912563"/>
              <a:gd name="connsiteX1" fmla="*/ 1087055 w 1745118"/>
              <a:gd name="connsiteY1" fmla="*/ 1911705 h 1912563"/>
              <a:gd name="connsiteX2" fmla="*/ 0 w 1745118"/>
              <a:gd name="connsiteY2" fmla="*/ 407336 h 1912563"/>
              <a:gd name="connsiteX0" fmla="*/ 1744816 w 1745174"/>
              <a:gd name="connsiteY0" fmla="*/ 0 h 1911778"/>
              <a:gd name="connsiteX1" fmla="*/ 1087055 w 1745174"/>
              <a:gd name="connsiteY1" fmla="*/ 1911705 h 1911778"/>
              <a:gd name="connsiteX2" fmla="*/ 0 w 1745174"/>
              <a:gd name="connsiteY2" fmla="*/ 407336 h 1911778"/>
              <a:gd name="connsiteX0" fmla="*/ 1496755 w 1496967"/>
              <a:gd name="connsiteY0" fmla="*/ 426243 h 2340861"/>
              <a:gd name="connsiteX1" fmla="*/ 838994 w 1496967"/>
              <a:gd name="connsiteY1" fmla="*/ 2337948 h 2340861"/>
              <a:gd name="connsiteX2" fmla="*/ 0 w 1496967"/>
              <a:gd name="connsiteY2" fmla="*/ 0 h 2340861"/>
              <a:gd name="connsiteX0" fmla="*/ 1496755 w 1496967"/>
              <a:gd name="connsiteY0" fmla="*/ 426243 h 2340861"/>
              <a:gd name="connsiteX1" fmla="*/ 838994 w 1496967"/>
              <a:gd name="connsiteY1" fmla="*/ 2337948 h 2340861"/>
              <a:gd name="connsiteX2" fmla="*/ 0 w 1496967"/>
              <a:gd name="connsiteY2" fmla="*/ 0 h 2340861"/>
              <a:gd name="connsiteX0" fmla="*/ 1496755 w 1496967"/>
              <a:gd name="connsiteY0" fmla="*/ 426243 h 2340861"/>
              <a:gd name="connsiteX1" fmla="*/ 838994 w 1496967"/>
              <a:gd name="connsiteY1" fmla="*/ 2337948 h 2340861"/>
              <a:gd name="connsiteX2" fmla="*/ 0 w 1496967"/>
              <a:gd name="connsiteY2" fmla="*/ 0 h 2340861"/>
              <a:gd name="connsiteX0" fmla="*/ 1496755 w 1497055"/>
              <a:gd name="connsiteY0" fmla="*/ 426243 h 2344448"/>
              <a:gd name="connsiteX1" fmla="*/ 838994 w 1497055"/>
              <a:gd name="connsiteY1" fmla="*/ 2337948 h 2344448"/>
              <a:gd name="connsiteX2" fmla="*/ 0 w 1497055"/>
              <a:gd name="connsiteY2" fmla="*/ 0 h 2344448"/>
              <a:gd name="connsiteX0" fmla="*/ 1496755 w 1497055"/>
              <a:gd name="connsiteY0" fmla="*/ 426243 h 2340853"/>
              <a:gd name="connsiteX1" fmla="*/ 838994 w 1497055"/>
              <a:gd name="connsiteY1" fmla="*/ 2337948 h 2340853"/>
              <a:gd name="connsiteX2" fmla="*/ 0 w 1497055"/>
              <a:gd name="connsiteY2" fmla="*/ 0 h 2340853"/>
              <a:gd name="connsiteX0" fmla="*/ 1739662 w 1739896"/>
              <a:gd name="connsiteY0" fmla="*/ 0 h 1917605"/>
              <a:gd name="connsiteX1" fmla="*/ 1081901 w 1739896"/>
              <a:gd name="connsiteY1" fmla="*/ 1911705 h 1917605"/>
              <a:gd name="connsiteX2" fmla="*/ 0 w 1739896"/>
              <a:gd name="connsiteY2" fmla="*/ 426335 h 1917605"/>
              <a:gd name="connsiteX0" fmla="*/ 1739662 w 1739896"/>
              <a:gd name="connsiteY0" fmla="*/ 0 h 1918288"/>
              <a:gd name="connsiteX1" fmla="*/ 1081901 w 1739896"/>
              <a:gd name="connsiteY1" fmla="*/ 1911705 h 1918288"/>
              <a:gd name="connsiteX2" fmla="*/ 0 w 1739896"/>
              <a:gd name="connsiteY2" fmla="*/ 426335 h 1918288"/>
              <a:gd name="connsiteX0" fmla="*/ 1739662 w 1739942"/>
              <a:gd name="connsiteY0" fmla="*/ 0 h 1930056"/>
              <a:gd name="connsiteX1" fmla="*/ 1081901 w 1739942"/>
              <a:gd name="connsiteY1" fmla="*/ 1911705 h 1930056"/>
              <a:gd name="connsiteX2" fmla="*/ 0 w 1739942"/>
              <a:gd name="connsiteY2" fmla="*/ 426335 h 1930056"/>
              <a:gd name="connsiteX0" fmla="*/ 1739662 w 1740066"/>
              <a:gd name="connsiteY0" fmla="*/ 0 h 1915293"/>
              <a:gd name="connsiteX1" fmla="*/ 1081901 w 1740066"/>
              <a:gd name="connsiteY1" fmla="*/ 1911705 h 1915293"/>
              <a:gd name="connsiteX2" fmla="*/ 0 w 1740066"/>
              <a:gd name="connsiteY2" fmla="*/ 426335 h 1915293"/>
              <a:gd name="connsiteX0" fmla="*/ 1739662 w 1739960"/>
              <a:gd name="connsiteY0" fmla="*/ 0 h 1914118"/>
              <a:gd name="connsiteX1" fmla="*/ 1081901 w 1739960"/>
              <a:gd name="connsiteY1" fmla="*/ 1911705 h 1914118"/>
              <a:gd name="connsiteX2" fmla="*/ 0 w 1739960"/>
              <a:gd name="connsiteY2" fmla="*/ 426335 h 1914118"/>
              <a:gd name="connsiteX0" fmla="*/ 1739662 w 1739960"/>
              <a:gd name="connsiteY0" fmla="*/ 0 h 1914101"/>
              <a:gd name="connsiteX1" fmla="*/ 1081901 w 1739960"/>
              <a:gd name="connsiteY1" fmla="*/ 1911705 h 1914101"/>
              <a:gd name="connsiteX2" fmla="*/ 0 w 1739960"/>
              <a:gd name="connsiteY2" fmla="*/ 426335 h 1914101"/>
              <a:gd name="connsiteX0" fmla="*/ 1739662 w 1739984"/>
              <a:gd name="connsiteY0" fmla="*/ 0 h 1911955"/>
              <a:gd name="connsiteX1" fmla="*/ 1081901 w 1739984"/>
              <a:gd name="connsiteY1" fmla="*/ 1911705 h 1911955"/>
              <a:gd name="connsiteX2" fmla="*/ 0 w 1739984"/>
              <a:gd name="connsiteY2" fmla="*/ 426335 h 1911955"/>
              <a:gd name="connsiteX0" fmla="*/ 1739662 w 1739991"/>
              <a:gd name="connsiteY0" fmla="*/ 0 h 1916947"/>
              <a:gd name="connsiteX1" fmla="*/ 1081901 w 1739991"/>
              <a:gd name="connsiteY1" fmla="*/ 1911705 h 1916947"/>
              <a:gd name="connsiteX2" fmla="*/ 0 w 1739991"/>
              <a:gd name="connsiteY2" fmla="*/ 426335 h 191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91" h="1916947">
                <a:moveTo>
                  <a:pt x="1739662" y="0"/>
                </a:moveTo>
                <a:cubicBezTo>
                  <a:pt x="1750681" y="738181"/>
                  <a:pt x="1484408" y="1848998"/>
                  <a:pt x="1081901" y="1911705"/>
                </a:cubicBezTo>
                <a:cubicBezTo>
                  <a:pt x="679394" y="1974412"/>
                  <a:pt x="243747" y="1474342"/>
                  <a:pt x="0" y="426335"/>
                </a:cubicBezTo>
              </a:path>
            </a:pathLst>
          </a:custGeom>
          <a:noFill/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accent6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ADFCF2C-CF94-7D41-8881-86D9EA91FA96}"/>
              </a:ext>
            </a:extLst>
          </p:cNvPr>
          <p:cNvSpPr txBox="1"/>
          <p:nvPr/>
        </p:nvSpPr>
        <p:spPr>
          <a:xfrm>
            <a:off x="6101591" y="496523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dirty="0">
                <a:solidFill>
                  <a:schemeClr val="accent6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維修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CBA5DC2-BC42-ED43-AD64-8C8A243F86EB}"/>
              </a:ext>
            </a:extLst>
          </p:cNvPr>
          <p:cNvSpPr txBox="1"/>
          <p:nvPr/>
        </p:nvSpPr>
        <p:spPr>
          <a:xfrm rot="1360220">
            <a:off x="4264842" y="534863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dirty="0">
                <a:solidFill>
                  <a:schemeClr val="accent6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紡織品再製造</a:t>
            </a:r>
            <a:endParaRPr kumimoji="1" lang="zh-TW" altLang="en-US" sz="1600" dirty="0"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02691B6-C5EC-7045-988A-3A9B7DA6C8EF}"/>
              </a:ext>
            </a:extLst>
          </p:cNvPr>
          <p:cNvSpPr txBox="1"/>
          <p:nvPr/>
        </p:nvSpPr>
        <p:spPr>
          <a:xfrm rot="1793755">
            <a:off x="2852101" y="568475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accent6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再生原料</a:t>
            </a:r>
            <a:endParaRPr kumimoji="1" lang="zh-TW" altLang="en-US" sz="1600" dirty="0"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5DE1D5C-35C2-7E44-9B49-0CA1573E563D}"/>
              </a:ext>
            </a:extLst>
          </p:cNvPr>
          <p:cNvSpPr txBox="1"/>
          <p:nvPr/>
        </p:nvSpPr>
        <p:spPr>
          <a:xfrm>
            <a:off x="5950085" y="3032730"/>
            <a:ext cx="492443" cy="619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捐贈</a:t>
            </a:r>
            <a:endParaRPr kumimoji="1" lang="en-US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拍賣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E55E4BD7-B859-DF46-94BC-31D554FF29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191" y="2319455"/>
            <a:ext cx="1317982" cy="11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DEEC88-B4D7-1B45-A64C-B80DB8BD0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93081132-B888-6C44-A10D-A7158AC4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4" y="2761130"/>
            <a:ext cx="9153524" cy="1119740"/>
          </a:xfrm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zh-TW" altLang="en-US" sz="6600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？衣物知多少？</a:t>
            </a:r>
          </a:p>
        </p:txBody>
      </p:sp>
    </p:spTree>
    <p:extLst>
      <p:ext uri="{BB962C8B-B14F-4D97-AF65-F5344CB8AC3E}">
        <p14:creationId xmlns:p14="http://schemas.microsoft.com/office/powerpoint/2010/main" val="1197163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A38C649E-979F-9A49-AF0B-C6D84D81C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788" y="1445229"/>
            <a:ext cx="7566212" cy="4280054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0B72E2B-D5E9-3040-9437-E9C0BF7DD11C}"/>
              </a:ext>
            </a:extLst>
          </p:cNvPr>
          <p:cNvSpPr txBox="1"/>
          <p:nvPr/>
        </p:nvSpPr>
        <p:spPr>
          <a:xfrm>
            <a:off x="-239269" y="-329184"/>
            <a:ext cx="64966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0" b="1" spc="600" dirty="0">
                <a:solidFill>
                  <a:schemeClr val="accent5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REPAIR</a:t>
            </a:r>
            <a:endParaRPr kumimoji="1" lang="en-US" altLang="zh-TW" sz="10000" b="1" dirty="0">
              <a:solidFill>
                <a:schemeClr val="accent5">
                  <a:lumMod val="20000"/>
                  <a:lumOff val="8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206E19-DE3E-3B4C-9C0B-569DEF6BA6AA}"/>
              </a:ext>
            </a:extLst>
          </p:cNvPr>
          <p:cNvSpPr/>
          <p:nvPr/>
        </p:nvSpPr>
        <p:spPr>
          <a:xfrm>
            <a:off x="-453537" y="1113000"/>
            <a:ext cx="2031325" cy="317009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kumimoji="1" lang="zh-CN" altLang="en-US" sz="1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維修</a:t>
            </a:r>
            <a:endParaRPr lang="zh-TW" altLang="en-US" sz="120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55F80AE-3366-9749-A87B-9C199886F280}"/>
              </a:ext>
            </a:extLst>
          </p:cNvPr>
          <p:cNvSpPr txBox="1"/>
          <p:nvPr/>
        </p:nvSpPr>
        <p:spPr>
          <a:xfrm>
            <a:off x="285126" y="4545041"/>
            <a:ext cx="1292662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24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舊衣修補</a:t>
            </a:r>
            <a:endParaRPr kumimoji="1" lang="en-US" altLang="zh-TW" sz="24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24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延長生命</a:t>
            </a:r>
          </a:p>
        </p:txBody>
      </p:sp>
    </p:spTree>
    <p:extLst>
      <p:ext uri="{BB962C8B-B14F-4D97-AF65-F5344CB8AC3E}">
        <p14:creationId xmlns:p14="http://schemas.microsoft.com/office/powerpoint/2010/main" val="149564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39675F8-39E2-CA48-B860-D01CD9775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0077" y="822686"/>
            <a:ext cx="6475847" cy="4306438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0B72E2B-D5E9-3040-9437-E9C0BF7DD11C}"/>
              </a:ext>
            </a:extLst>
          </p:cNvPr>
          <p:cNvSpPr txBox="1"/>
          <p:nvPr/>
        </p:nvSpPr>
        <p:spPr>
          <a:xfrm>
            <a:off x="-445731" y="-205740"/>
            <a:ext cx="2031325" cy="576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12000" b="1" spc="600" dirty="0">
                <a:solidFill>
                  <a:schemeClr val="accent5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再製造</a:t>
            </a:r>
            <a:endParaRPr kumimoji="1" lang="en-US" altLang="zh-TW" sz="12000" b="1" spc="600" dirty="0">
              <a:solidFill>
                <a:schemeClr val="accent5">
                  <a:lumMod val="20000"/>
                  <a:lumOff val="8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D12BB1-7B1D-3545-9807-7AB6BBFDA297}"/>
              </a:ext>
            </a:extLst>
          </p:cNvPr>
          <p:cNvSpPr txBox="1"/>
          <p:nvPr/>
        </p:nvSpPr>
        <p:spPr>
          <a:xfrm rot="16200000">
            <a:off x="5207645" y="2704831"/>
            <a:ext cx="7040879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en-US" altLang="zh-TW" sz="10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REMAKE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90FC657-FB02-344F-BCC7-DE392A0D204A}"/>
              </a:ext>
            </a:extLst>
          </p:cNvPr>
          <p:cNvSpPr txBox="1"/>
          <p:nvPr/>
        </p:nvSpPr>
        <p:spPr>
          <a:xfrm>
            <a:off x="4334305" y="5164622"/>
            <a:ext cx="3441968" cy="593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24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二手牛仔褲 ☞ 丹寧地墊</a:t>
            </a:r>
          </a:p>
        </p:txBody>
      </p:sp>
    </p:spTree>
    <p:extLst>
      <p:ext uri="{BB962C8B-B14F-4D97-AF65-F5344CB8AC3E}">
        <p14:creationId xmlns:p14="http://schemas.microsoft.com/office/powerpoint/2010/main" val="251467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B9A59A4-C5C4-BD47-A088-3E7FE320A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2156" y="1273339"/>
            <a:ext cx="2452960" cy="4351338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0B72E2B-D5E9-3040-9437-E9C0BF7DD11C}"/>
              </a:ext>
            </a:extLst>
          </p:cNvPr>
          <p:cNvSpPr txBox="1"/>
          <p:nvPr/>
        </p:nvSpPr>
        <p:spPr>
          <a:xfrm>
            <a:off x="1465815" y="-357877"/>
            <a:ext cx="7332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0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en-US" altLang="zh-TW" sz="10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RECYCLE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7F5794D-AF23-B94A-8C92-32840FC70FAE}"/>
              </a:ext>
            </a:extLst>
          </p:cNvPr>
          <p:cNvSpPr txBox="1"/>
          <p:nvPr/>
        </p:nvSpPr>
        <p:spPr>
          <a:xfrm>
            <a:off x="7493788" y="-576262"/>
            <a:ext cx="2031325" cy="67495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1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1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再生原料</a:t>
            </a:r>
            <a:endParaRPr kumimoji="1" lang="en-US" altLang="zh-TW" sz="12000" b="1" dirty="0">
              <a:solidFill>
                <a:schemeClr val="accent5">
                  <a:lumMod val="20000"/>
                  <a:lumOff val="8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496336E-3334-154E-9B38-CE783916F6E8}"/>
              </a:ext>
            </a:extLst>
          </p:cNvPr>
          <p:cNvSpPr txBox="1"/>
          <p:nvPr/>
        </p:nvSpPr>
        <p:spPr>
          <a:xfrm>
            <a:off x="313743" y="5144995"/>
            <a:ext cx="7340851" cy="59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24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100%</a:t>
            </a:r>
            <a:r>
              <a:rPr kumimoji="1" lang="zh-TW" altLang="en-US" sz="24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聚酯纖維再生原料 ☞ </a:t>
            </a:r>
            <a:r>
              <a:rPr kumimoji="1" lang="zh-CN" altLang="en-US" sz="24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塑木</a:t>
            </a:r>
            <a:endParaRPr kumimoji="1" lang="zh-TW" altLang="en-US" sz="24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851AD7A-839E-DD43-A18F-1BBAF13A7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43" y="1753020"/>
            <a:ext cx="4628632" cy="33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07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B33941-6527-BD4B-A4C1-B650F8CA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衣櫃永遠少一件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50A2A41-9958-164F-A90D-1B4E9514A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242" y="1690689"/>
            <a:ext cx="7761515" cy="4351338"/>
          </a:xfrm>
        </p:spPr>
      </p:pic>
    </p:spTree>
    <p:extLst>
      <p:ext uri="{BB962C8B-B14F-4D97-AF65-F5344CB8AC3E}">
        <p14:creationId xmlns:p14="http://schemas.microsoft.com/office/powerpoint/2010/main" val="3058720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3815BE-B11D-EF4B-9A43-C363DDC3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kumimoji="1" lang="zh-TW" altLang="en-US" dirty="0"/>
              <a:t>聰明購衣</a:t>
            </a:r>
            <a:r>
              <a:rPr kumimoji="1" lang="en-US" altLang="zh-TW" dirty="0"/>
              <a:t>3</a:t>
            </a:r>
            <a:r>
              <a:rPr kumimoji="1" lang="zh-CN" altLang="en-US" dirty="0"/>
              <a:t>連問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59BB0AB-65AE-1647-94A3-90F7A993F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21044" y="2563904"/>
            <a:ext cx="2516514" cy="3559269"/>
          </a:xfr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B82F05D-823C-CA46-B945-9B9BF3E8E59D}"/>
              </a:ext>
            </a:extLst>
          </p:cNvPr>
          <p:cNvSpPr txBox="1"/>
          <p:nvPr/>
        </p:nvSpPr>
        <p:spPr>
          <a:xfrm>
            <a:off x="1527312" y="2245338"/>
            <a:ext cx="5275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F67E77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Q1</a:t>
            </a:r>
            <a:r>
              <a:rPr kumimoji="1" lang="zh-CN" altLang="en-US" sz="3200" dirty="0">
                <a:solidFill>
                  <a:srgbClr val="F67E77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：我會多常穿這件衣服？</a:t>
            </a:r>
            <a:endParaRPr kumimoji="1" lang="zh-TW" altLang="en-US" sz="3200" dirty="0">
              <a:solidFill>
                <a:srgbClr val="F67E77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5999953-B4F7-3546-BB43-A7CA9BE61652}"/>
              </a:ext>
            </a:extLst>
          </p:cNvPr>
          <p:cNvSpPr txBox="1"/>
          <p:nvPr/>
        </p:nvSpPr>
        <p:spPr>
          <a:xfrm>
            <a:off x="842887" y="3434389"/>
            <a:ext cx="6548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solidFill>
                  <a:srgbClr val="DB706A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Q2</a:t>
            </a:r>
            <a:r>
              <a:rPr kumimoji="1" lang="zh-CN" altLang="en-US" sz="4000" dirty="0">
                <a:solidFill>
                  <a:srgbClr val="DB706A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：我已經擁有多少衣服？</a:t>
            </a:r>
            <a:endParaRPr kumimoji="1" lang="zh-TW" altLang="en-US" sz="4000" dirty="0">
              <a:solidFill>
                <a:srgbClr val="DB706A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F44CE5E-976E-2F4F-873A-BE6ECFA42954}"/>
              </a:ext>
            </a:extLst>
          </p:cNvPr>
          <p:cNvSpPr txBox="1"/>
          <p:nvPr/>
        </p:nvSpPr>
        <p:spPr>
          <a:xfrm>
            <a:off x="281304" y="4740546"/>
            <a:ext cx="7207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>
                <a:solidFill>
                  <a:srgbClr val="C00000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Q3</a:t>
            </a:r>
            <a:r>
              <a:rPr kumimoji="1" lang="zh-CN" altLang="en-US" sz="4800" dirty="0">
                <a:solidFill>
                  <a:srgbClr val="C00000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：這件衣服能穿多久？</a:t>
            </a:r>
            <a:endParaRPr kumimoji="1" lang="zh-TW" altLang="en-US" sz="4800" dirty="0">
              <a:solidFill>
                <a:srgbClr val="C00000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62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78790E-7E8D-5E41-9227-9EA5BADD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綠色購衣指南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7DA562-AFD0-A141-A4AF-C7CEEDFB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ts val="6020"/>
              </a:lnSpc>
              <a:spcBef>
                <a:spcPts val="0"/>
              </a:spcBef>
              <a:buFont typeface="Wingdings" pitchFamily="2" charset="2"/>
              <a:buAutoNum type="circleNumWdWhitePlain"/>
            </a:pPr>
            <a:r>
              <a:rPr kumimoji="1" lang="zh-TW" altLang="en-US" sz="3600" dirty="0">
                <a:solidFill>
                  <a:schemeClr val="accent1"/>
                </a:solidFill>
              </a:rPr>
              <a:t>衣物修補服務</a:t>
            </a:r>
            <a:endParaRPr kumimoji="1" lang="en-US" altLang="zh-TW" sz="3600" dirty="0">
              <a:solidFill>
                <a:schemeClr val="accent1"/>
              </a:solidFill>
            </a:endParaRPr>
          </a:p>
          <a:p>
            <a:pPr marL="514350" indent="-514350">
              <a:lnSpc>
                <a:spcPts val="6020"/>
              </a:lnSpc>
              <a:spcBef>
                <a:spcPts val="0"/>
              </a:spcBef>
              <a:buFont typeface="Wingdings" pitchFamily="2" charset="2"/>
              <a:buAutoNum type="circleNumWdWhitePlain"/>
            </a:pPr>
            <a:r>
              <a:rPr kumimoji="1" lang="zh-TW" altLang="en-US" sz="3600" dirty="0">
                <a:solidFill>
                  <a:schemeClr val="accent1"/>
                </a:solidFill>
              </a:rPr>
              <a:t>衣物回收箱</a:t>
            </a:r>
            <a:endParaRPr kumimoji="1" lang="en-US" altLang="zh-TW" sz="3600" dirty="0">
              <a:solidFill>
                <a:schemeClr val="accent1"/>
              </a:solidFill>
            </a:endParaRPr>
          </a:p>
          <a:p>
            <a:pPr marL="514350" indent="-514350">
              <a:lnSpc>
                <a:spcPts val="6020"/>
              </a:lnSpc>
              <a:spcBef>
                <a:spcPts val="0"/>
              </a:spcBef>
              <a:buFont typeface="Wingdings" pitchFamily="2" charset="2"/>
              <a:buAutoNum type="circleNumWdWhitePlain"/>
            </a:pPr>
            <a:r>
              <a:rPr kumimoji="1" lang="zh-TW" altLang="en-US" sz="3600" dirty="0">
                <a:solidFill>
                  <a:schemeClr val="accent1"/>
                </a:solidFill>
              </a:rPr>
              <a:t>環保材質的包裝配件</a:t>
            </a:r>
            <a:endParaRPr kumimoji="1" lang="en-US" altLang="zh-TW" sz="3600" dirty="0">
              <a:solidFill>
                <a:schemeClr val="accent1"/>
              </a:solidFill>
            </a:endParaRPr>
          </a:p>
          <a:p>
            <a:pPr marL="514350" indent="-514350">
              <a:lnSpc>
                <a:spcPts val="6020"/>
              </a:lnSpc>
              <a:spcBef>
                <a:spcPts val="0"/>
              </a:spcBef>
              <a:buFont typeface="Wingdings" pitchFamily="2" charset="2"/>
              <a:buAutoNum type="circleNumWdWhitePlain"/>
            </a:pPr>
            <a:r>
              <a:rPr kumimoji="1" lang="zh-TW" altLang="en-US" sz="3600" dirty="0">
                <a:solidFill>
                  <a:schemeClr val="accent1"/>
                </a:solidFill>
              </a:rPr>
              <a:t>網購包裝、填充物減量</a:t>
            </a:r>
            <a:endParaRPr kumimoji="1" lang="en-US" altLang="zh-TW" sz="3600" dirty="0">
              <a:solidFill>
                <a:schemeClr val="accent1"/>
              </a:solidFill>
            </a:endParaRPr>
          </a:p>
          <a:p>
            <a:pPr marL="514350" indent="-514350">
              <a:lnSpc>
                <a:spcPts val="6020"/>
              </a:lnSpc>
              <a:spcBef>
                <a:spcPts val="0"/>
              </a:spcBef>
              <a:buFont typeface="Wingdings" pitchFamily="2" charset="2"/>
              <a:buAutoNum type="circleNumWdWhitePlain"/>
            </a:pPr>
            <a:r>
              <a:rPr kumimoji="1" lang="zh-CN" altLang="en-US" sz="3600" dirty="0">
                <a:solidFill>
                  <a:schemeClr val="accent1"/>
                </a:solidFill>
              </a:rPr>
              <a:t>循環</a:t>
            </a:r>
            <a:r>
              <a:rPr kumimoji="1" lang="zh-TW" altLang="en-US" sz="3600" dirty="0">
                <a:solidFill>
                  <a:schemeClr val="accent1"/>
                </a:solidFill>
              </a:rPr>
              <a:t>包裝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224EF51-24D7-E64D-8911-B9D1B9692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46" y="2265218"/>
            <a:ext cx="2611311" cy="3481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6932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5EB418-37C0-3048-AF6C-29839C1D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網購開箱照 </a:t>
            </a:r>
            <a:r>
              <a:rPr kumimoji="1" lang="en-US" altLang="zh-TW" dirty="0"/>
              <a:t>part1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BEFE64D-652A-AA4F-AD2A-07FA9D73D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1107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09532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9278E1-9696-D14B-9D46-068E1383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網購開箱照 </a:t>
            </a:r>
            <a:r>
              <a:rPr kumimoji="1" lang="en-US" altLang="zh-TW" dirty="0"/>
              <a:t>part2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51AB77D-0711-3A4E-AF12-57698C3ED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4600" y="2128044"/>
            <a:ext cx="6654800" cy="3746500"/>
          </a:xfrm>
        </p:spPr>
      </p:pic>
    </p:spTree>
    <p:extLst>
      <p:ext uri="{BB962C8B-B14F-4D97-AF65-F5344CB8AC3E}">
        <p14:creationId xmlns:p14="http://schemas.microsoft.com/office/powerpoint/2010/main" val="954569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2C1FE5A-DCF9-D743-9B50-38ACE80B6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6682" y="0"/>
            <a:ext cx="6130636" cy="6130636"/>
          </a:xfrm>
        </p:spPr>
      </p:pic>
    </p:spTree>
    <p:extLst>
      <p:ext uri="{BB962C8B-B14F-4D97-AF65-F5344CB8AC3E}">
        <p14:creationId xmlns:p14="http://schemas.microsoft.com/office/powerpoint/2010/main" val="4154081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84DB18-B6E0-FA43-953E-D97A5CA0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C734C64-4803-A04F-AB8E-8A0A23C58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900" y="0"/>
            <a:ext cx="7902200" cy="6176964"/>
          </a:xfrm>
        </p:spPr>
      </p:pic>
    </p:spTree>
    <p:extLst>
      <p:ext uri="{BB962C8B-B14F-4D97-AF65-F5344CB8AC3E}">
        <p14:creationId xmlns:p14="http://schemas.microsoft.com/office/powerpoint/2010/main" val="365194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A5097-0A41-1C46-A48C-4E96F0C8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校服</a:t>
            </a:r>
            <a:r>
              <a:rPr kumimoji="1" lang="zh-CN" altLang="en-US" dirty="0"/>
              <a:t>上</a:t>
            </a:r>
            <a:r>
              <a:rPr kumimoji="1" lang="zh-TW" altLang="en-US" dirty="0"/>
              <a:t>有哪些顏色？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D4F925-352C-C74B-975D-01B7D7923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【</a:t>
            </a:r>
            <a:r>
              <a:rPr kumimoji="1" lang="zh-CN" altLang="en-US" dirty="0"/>
              <a:t>暖身題</a:t>
            </a:r>
            <a:r>
              <a:rPr kumimoji="1" lang="en-US" altLang="zh-TW" dirty="0"/>
              <a:t>】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1966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93A12B-A603-924D-B66F-71C2A934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循環包裝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7808BA1-F93F-1C44-A96E-6E7A70FC2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500" y="1861344"/>
            <a:ext cx="5715000" cy="4279900"/>
          </a:xfrm>
        </p:spPr>
      </p:pic>
    </p:spTree>
    <p:extLst>
      <p:ext uri="{BB962C8B-B14F-4D97-AF65-F5344CB8AC3E}">
        <p14:creationId xmlns:p14="http://schemas.microsoft.com/office/powerpoint/2010/main" val="2661390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4B8B21-175C-8943-9B2B-117928D6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kumimoji="1" lang="zh-TW" altLang="en-US" dirty="0"/>
              <a:t>今日小任務：檢視衣櫃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5FEF8F1-60D7-A64C-A631-C1A872AABB4C}"/>
              </a:ext>
            </a:extLst>
          </p:cNvPr>
          <p:cNvSpPr txBox="1"/>
          <p:nvPr/>
        </p:nvSpPr>
        <p:spPr>
          <a:xfrm>
            <a:off x="628650" y="1690689"/>
            <a:ext cx="7886699" cy="417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kumimoji="1" lang="zh-TW" altLang="en-US" sz="2800" dirty="0">
                <a:latin typeface="jf-openhuninn-1.0" panose="020F0500000000000000" pitchFamily="34" charset="-120"/>
                <a:ea typeface="jf-openhuninn-1.0" panose="020F0500000000000000" pitchFamily="34" charset="-120"/>
              </a:rPr>
              <a:t>找</a:t>
            </a:r>
            <a:r>
              <a:rPr kumimoji="1" lang="zh-CN" altLang="en-US" sz="2800" dirty="0">
                <a:latin typeface="jf-openhuninn-1.0" panose="020F0500000000000000" pitchFamily="34" charset="-120"/>
                <a:ea typeface="jf-openhuninn-1.0" panose="020F0500000000000000" pitchFamily="34" charset="-120"/>
              </a:rPr>
              <a:t>出</a:t>
            </a:r>
            <a:r>
              <a:rPr kumimoji="1" lang="en-US" altLang="zh-TW" sz="2800" dirty="0">
                <a:latin typeface="jf-openhuninn-1.0" panose="020F0500000000000000" pitchFamily="34" charset="-120"/>
                <a:ea typeface="jf-openhuninn-1.0" panose="020F0500000000000000" pitchFamily="34" charset="-120"/>
              </a:rPr>
              <a:t> </a:t>
            </a:r>
            <a:r>
              <a:rPr kumimoji="1" lang="zh-TW" altLang="en-US" sz="28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最不常穿</a:t>
            </a:r>
            <a:r>
              <a:rPr kumimoji="1" lang="en-US" altLang="zh-TW" sz="28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 </a:t>
            </a:r>
            <a:r>
              <a:rPr kumimoji="1" lang="zh-TW" altLang="en-US" sz="2800" dirty="0">
                <a:latin typeface="jf-openhuninn-1.0" panose="020F0500000000000000" pitchFamily="34" charset="-120"/>
                <a:ea typeface="jf-openhuninn-1.0" panose="020F0500000000000000" pitchFamily="34" charset="-120"/>
              </a:rPr>
              <a:t>的衣服，記錄：</a:t>
            </a:r>
            <a:endParaRPr kumimoji="1" lang="en-US" altLang="zh-TW" sz="2800" dirty="0"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  <a:p>
            <a:pPr marL="342900" indent="-342900">
              <a:lnSpc>
                <a:spcPts val="4600"/>
              </a:lnSpc>
              <a:buFont typeface="Wingdings" pitchFamily="2" charset="2"/>
              <a:buAutoNum type="circleNumWdWhitePlain"/>
            </a:pPr>
            <a:r>
              <a:rPr kumimoji="1" lang="zh-TW" altLang="en-US" sz="28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品牌</a:t>
            </a:r>
            <a:r>
              <a:rPr kumimoji="1" lang="en-US" altLang="zh-TW" sz="28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 </a:t>
            </a:r>
          </a:p>
          <a:p>
            <a:pPr marL="342900" indent="-342900">
              <a:lnSpc>
                <a:spcPts val="4600"/>
              </a:lnSpc>
              <a:buFont typeface="Wingdings" pitchFamily="2" charset="2"/>
              <a:buAutoNum type="circleNumWdWhitePlain"/>
            </a:pPr>
            <a:r>
              <a:rPr kumimoji="1" lang="zh-TW" altLang="en-US" sz="2800" dirty="0">
                <a:latin typeface="jf-openhuninn-1.0" panose="020F0500000000000000" pitchFamily="34" charset="-120"/>
                <a:ea typeface="jf-openhuninn-1.0" panose="020F0500000000000000" pitchFamily="34" charset="-120"/>
              </a:rPr>
              <a:t>查看衣服</a:t>
            </a:r>
            <a:r>
              <a:rPr kumimoji="1" lang="zh-TW" altLang="en-US" sz="28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標籤</a:t>
            </a:r>
            <a:r>
              <a:rPr kumimoji="1" lang="en-US" altLang="zh-TW" sz="28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 </a:t>
            </a:r>
            <a:r>
              <a:rPr kumimoji="1" lang="zh-TW" altLang="en-US" sz="2800" dirty="0">
                <a:latin typeface="jf-openhuninn-1.0" panose="020F0500000000000000" pitchFamily="34" charset="-120"/>
                <a:ea typeface="jf-openhuninn-1.0" panose="020F0500000000000000" pitchFamily="34" charset="-120"/>
              </a:rPr>
              <a:t>，記錄</a:t>
            </a:r>
            <a:r>
              <a:rPr kumimoji="1" lang="zh-TW" altLang="en-US" sz="28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成分</a:t>
            </a:r>
            <a:r>
              <a:rPr kumimoji="1" lang="zh-TW" altLang="en-US" sz="2800" dirty="0">
                <a:latin typeface="jf-openhuninn-1.0" panose="020F0500000000000000" pitchFamily="34" charset="-120"/>
                <a:ea typeface="jf-openhuninn-1.0" panose="020F0500000000000000" pitchFamily="34" charset="-120"/>
              </a:rPr>
              <a:t>比例</a:t>
            </a:r>
            <a:endParaRPr kumimoji="1" lang="en-US" altLang="zh-TW" sz="2800" dirty="0"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  <a:p>
            <a:pPr marL="342900" indent="-342900">
              <a:lnSpc>
                <a:spcPts val="4600"/>
              </a:lnSpc>
              <a:buFont typeface="Wingdings" pitchFamily="2" charset="2"/>
              <a:buAutoNum type="circleNumWdWhitePlain"/>
            </a:pPr>
            <a:r>
              <a:rPr kumimoji="1" lang="zh-TW" altLang="en-US" sz="2800" dirty="0">
                <a:latin typeface="jf-openhuninn-1.0" panose="020F0500000000000000" pitchFamily="34" charset="-120"/>
                <a:ea typeface="jf-openhuninn-1.0" panose="020F0500000000000000" pitchFamily="34" charset="-120"/>
              </a:rPr>
              <a:t>衣服使用</a:t>
            </a:r>
            <a:r>
              <a:rPr kumimoji="1" lang="zh-TW" altLang="en-US" sz="28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時間</a:t>
            </a:r>
            <a:endParaRPr kumimoji="1" lang="en-US" altLang="zh-TW" sz="28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  <a:p>
            <a:pPr marL="342900" indent="-342900">
              <a:lnSpc>
                <a:spcPts val="4600"/>
              </a:lnSpc>
              <a:buFont typeface="Wingdings" pitchFamily="2" charset="2"/>
              <a:buAutoNum type="circleNumWdWhitePlain"/>
            </a:pPr>
            <a:r>
              <a:rPr kumimoji="1" lang="zh-TW" altLang="en-US" sz="2800" dirty="0">
                <a:latin typeface="jf-openhuninn-1.0" panose="020F0500000000000000" pitchFamily="34" charset="-120"/>
                <a:ea typeface="jf-openhuninn-1.0" panose="020F0500000000000000" pitchFamily="34" charset="-120"/>
              </a:rPr>
              <a:t>不常穿的</a:t>
            </a:r>
            <a:r>
              <a:rPr kumimoji="1" lang="zh-TW" altLang="en-US" sz="28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原因</a:t>
            </a:r>
            <a:endParaRPr kumimoji="1" lang="en-US" altLang="zh-TW" sz="28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  <a:p>
            <a:pPr marL="342900" indent="-342900">
              <a:lnSpc>
                <a:spcPts val="4600"/>
              </a:lnSpc>
              <a:buFont typeface="Wingdings" pitchFamily="2" charset="2"/>
              <a:buAutoNum type="circleNumWdWhitePlain"/>
            </a:pPr>
            <a:r>
              <a:rPr kumimoji="1" lang="zh-TW" altLang="en-US" sz="2800" dirty="0">
                <a:latin typeface="jf-openhuninn-1.0" panose="020F0500000000000000" pitchFamily="34" charset="-120"/>
                <a:ea typeface="jf-openhuninn-1.0" panose="020F0500000000000000" pitchFamily="34" charset="-120"/>
              </a:rPr>
              <a:t>決定不再穿了，你的</a:t>
            </a:r>
            <a:r>
              <a:rPr kumimoji="1" lang="zh-TW" altLang="en-US" sz="28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處理方式</a:t>
            </a:r>
            <a:endParaRPr kumimoji="1" lang="en-US" altLang="zh-TW" sz="28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  <a:p>
            <a:pPr marL="342900" indent="-342900">
              <a:lnSpc>
                <a:spcPts val="4600"/>
              </a:lnSpc>
              <a:buFont typeface="Wingdings" pitchFamily="2" charset="2"/>
              <a:buAutoNum type="circleNumWdWhitePlain"/>
            </a:pPr>
            <a:r>
              <a:rPr kumimoji="1" lang="zh-CN" altLang="en-US" sz="2800" dirty="0">
                <a:solidFill>
                  <a:schemeClr val="accent1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跟老師同學分享你的筆記～</a:t>
            </a:r>
            <a:endParaRPr kumimoji="1" lang="en-US" altLang="zh-TW" sz="2800" dirty="0">
              <a:solidFill>
                <a:schemeClr val="accent1"/>
              </a:solidFill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548F9E5-853E-1A49-A61B-B8AABEBA8C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753" y="3225269"/>
            <a:ext cx="2985247" cy="29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1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DEEC88-B4D7-1B45-A64C-B80DB8BD0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93081132-B888-6C44-A10D-A7158AC4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4" y="2348753"/>
            <a:ext cx="9153524" cy="194449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TW" altLang="en-US" sz="6600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零廢棄才是真時尚</a:t>
            </a:r>
          </a:p>
        </p:txBody>
      </p:sp>
    </p:spTree>
    <p:extLst>
      <p:ext uri="{BB962C8B-B14F-4D97-AF65-F5344CB8AC3E}">
        <p14:creationId xmlns:p14="http://schemas.microsoft.com/office/powerpoint/2010/main" val="367992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A5097-0A41-1C46-A48C-4E96F0C8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衣服</a:t>
            </a:r>
            <a:r>
              <a:rPr kumimoji="1" lang="zh-CN" altLang="en-US" dirty="0"/>
              <a:t>有哪些</a:t>
            </a:r>
            <a:r>
              <a:rPr kumimoji="1" lang="zh-TW" altLang="en-US" dirty="0"/>
              <a:t>功能？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D4F925-352C-C74B-975D-01B7D7923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【</a:t>
            </a:r>
            <a:r>
              <a:rPr kumimoji="1" lang="zh-CN" altLang="en-US" dirty="0"/>
              <a:t>寫出</a:t>
            </a:r>
            <a:r>
              <a:rPr kumimoji="1" lang="en-US" altLang="zh-CN" dirty="0"/>
              <a:t>3</a:t>
            </a:r>
            <a:r>
              <a:rPr kumimoji="1" lang="zh-CN" altLang="en-US" dirty="0"/>
              <a:t>項，不跟別組重複</a:t>
            </a:r>
            <a:r>
              <a:rPr kumimoji="1" lang="en-US" altLang="zh-TW" dirty="0"/>
              <a:t>】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3F5E3-902B-044B-BAC2-D3EE7804700D}"/>
              </a:ext>
            </a:extLst>
          </p:cNvPr>
          <p:cNvSpPr txBox="1"/>
          <p:nvPr/>
        </p:nvSpPr>
        <p:spPr>
          <a:xfrm>
            <a:off x="-4762" y="5035849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zh-TW" altLang="en-US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保暖  排汗  涼感  除臭  禮俗  統一管理  視覺美觀</a:t>
            </a:r>
            <a:r>
              <a:rPr kumimoji="1" lang="en-US" altLang="zh-TW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...</a:t>
            </a:r>
            <a:r>
              <a:rPr kumimoji="1" lang="zh-TW" altLang="en-US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55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A5097-0A41-1C46-A48C-4E96F0C8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製作衣服的</a:t>
            </a:r>
            <a:r>
              <a:rPr kumimoji="1" lang="zh-TW" altLang="en-US" dirty="0"/>
              <a:t>原料？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D4F925-352C-C74B-975D-01B7D7923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【</a:t>
            </a:r>
            <a:r>
              <a:rPr kumimoji="1" lang="zh-CN" altLang="en-US" dirty="0"/>
              <a:t>寫出</a:t>
            </a:r>
            <a:r>
              <a:rPr kumimoji="1" lang="en-US" altLang="zh-CN" dirty="0"/>
              <a:t>3</a:t>
            </a:r>
            <a:r>
              <a:rPr kumimoji="1" lang="zh-CN" altLang="en-US" dirty="0"/>
              <a:t>種，不跟別組重複</a:t>
            </a:r>
            <a:r>
              <a:rPr kumimoji="1" lang="en-US" altLang="zh-TW" dirty="0"/>
              <a:t>】</a:t>
            </a:r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686C9A2-C48A-7D40-8E16-FAB63A7A956F}"/>
              </a:ext>
            </a:extLst>
          </p:cNvPr>
          <p:cNvSpPr txBox="1"/>
          <p:nvPr/>
        </p:nvSpPr>
        <p:spPr>
          <a:xfrm>
            <a:off x="-4762" y="5035849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zh-TW" altLang="en-US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棉  麻  羊毛  兔毛  尼龍  聚酯纖維  寶特紗</a:t>
            </a:r>
            <a:r>
              <a:rPr kumimoji="1" lang="en-US" altLang="zh-TW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...</a:t>
            </a:r>
            <a:endParaRPr kumimoji="1" lang="zh-TW" altLang="en-US" sz="2400" dirty="0">
              <a:solidFill>
                <a:srgbClr val="C00000"/>
              </a:solidFill>
              <a:latin typeface="jf-jinxuanlatte-1.1" panose="020B0800000000000000" pitchFamily="34" charset="-120"/>
              <a:ea typeface="jf-jinxuanlatte-1.1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32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A5097-0A41-1C46-A48C-4E96F0C8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國內衣服品牌？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D4F925-352C-C74B-975D-01B7D7923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【</a:t>
            </a:r>
            <a:r>
              <a:rPr kumimoji="1" lang="zh-CN" altLang="en-US" dirty="0"/>
              <a:t>寫幾個就得幾分</a:t>
            </a:r>
            <a:r>
              <a:rPr kumimoji="1" lang="en-US" altLang="zh-TW" dirty="0"/>
              <a:t>】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23F27C5-4F0D-874E-996B-3321A1D35347}"/>
              </a:ext>
            </a:extLst>
          </p:cNvPr>
          <p:cNvSpPr txBox="1"/>
          <p:nvPr/>
        </p:nvSpPr>
        <p:spPr>
          <a:xfrm>
            <a:off x="-4762" y="5035849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NIKE UNIQLO</a:t>
            </a:r>
            <a:r>
              <a:rPr kumimoji="1" lang="zh-TW" altLang="en-US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 </a:t>
            </a:r>
            <a:r>
              <a:rPr kumimoji="1" lang="en-US" altLang="zh-TW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NET GAP ROOTS...</a:t>
            </a:r>
            <a:endParaRPr kumimoji="1" lang="zh-TW" altLang="en-US" sz="2400" dirty="0">
              <a:solidFill>
                <a:srgbClr val="C00000"/>
              </a:solidFill>
              <a:latin typeface="jf-jinxuanlatte-1.1" panose="020B0800000000000000" pitchFamily="34" charset="-120"/>
              <a:ea typeface="jf-jinxuanlatte-1.1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02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A5097-0A41-1C46-A48C-4E96F0C8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衣服商品附帶</a:t>
            </a:r>
            <a:r>
              <a:rPr kumimoji="1" lang="zh-CN" altLang="en-US" dirty="0"/>
              <a:t>的</a:t>
            </a:r>
            <a:br>
              <a:rPr kumimoji="1" lang="en-US" altLang="zh-CN" dirty="0"/>
            </a:br>
            <a:r>
              <a:rPr kumimoji="1" lang="zh-TW" altLang="en-US" dirty="0"/>
              <a:t>「包裝</a:t>
            </a:r>
            <a:r>
              <a:rPr kumimoji="1" lang="en-US" altLang="zh-TW" dirty="0"/>
              <a:t>/</a:t>
            </a:r>
            <a:r>
              <a:rPr kumimoji="1" lang="zh-TW" altLang="en-US" dirty="0"/>
              <a:t>配件」？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D4F925-352C-C74B-975D-01B7D7923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【</a:t>
            </a:r>
            <a:r>
              <a:rPr kumimoji="1" lang="zh-CN" altLang="en-US" dirty="0"/>
              <a:t>寫幾個就得幾分</a:t>
            </a:r>
            <a:r>
              <a:rPr kumimoji="1" lang="en-US" altLang="zh-TW" dirty="0"/>
              <a:t>】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2C4CE95-5F5E-B942-A7EF-21CC7C2187D3}"/>
              </a:ext>
            </a:extLst>
          </p:cNvPr>
          <p:cNvSpPr txBox="1"/>
          <p:nvPr/>
        </p:nvSpPr>
        <p:spPr>
          <a:xfrm>
            <a:off x="-4762" y="5035849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zh-TW" altLang="en-US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包裝袋  內襯紙卡  吊牌  貼紙  襯衫領條  夾</a:t>
            </a:r>
            <a:r>
              <a:rPr kumimoji="1" lang="zh-CN" altLang="en-US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子</a:t>
            </a:r>
            <a:r>
              <a:rPr kumimoji="1" lang="en-US" altLang="zh-TW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...</a:t>
            </a:r>
            <a:endParaRPr kumimoji="1" lang="zh-TW" altLang="en-US" sz="2400" dirty="0">
              <a:solidFill>
                <a:srgbClr val="C00000"/>
              </a:solidFill>
              <a:latin typeface="jf-jinxuanlatte-1.1" panose="020B0800000000000000" pitchFamily="34" charset="-120"/>
              <a:ea typeface="jf-jinxuanlatte-1.1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54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FC6933-AE4A-B749-96E0-C19B89A0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82B0FAB-9676-7A4A-8583-72EDE95C4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60" y="4692419"/>
            <a:ext cx="2203200" cy="21600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9C4CD2F-C841-384D-97B6-0E62F82475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130" y="-23811"/>
            <a:ext cx="2160000" cy="216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331ADD0-AA91-8C4E-9504-4A66647795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37094"/>
            <a:ext cx="2892050" cy="216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BEF4069-9275-084E-A5CB-D1CC349BFD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811"/>
            <a:ext cx="2880000" cy="216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650953C-D1DB-0244-B564-4108F2C9D9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260" y="0"/>
            <a:ext cx="3521740" cy="21600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3DA3CAC-624E-2846-BF68-972A697080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10"/>
          <a:stretch/>
        </p:blipFill>
        <p:spPr>
          <a:xfrm>
            <a:off x="3149530" y="2337094"/>
            <a:ext cx="2337876" cy="2160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4F2A734-0E4B-844A-BCE5-9435CA81F21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886" y="2337094"/>
            <a:ext cx="1620000" cy="2160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DF593851-48C4-214E-8041-5A55EF6565B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-558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A5097-0A41-1C46-A48C-4E96F0C8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21" y="2552896"/>
            <a:ext cx="7236234" cy="1890816"/>
          </a:xfrm>
        </p:spPr>
        <p:txBody>
          <a:bodyPr/>
          <a:lstStyle/>
          <a:p>
            <a:r>
              <a:rPr kumimoji="1" lang="zh-TW" altLang="en-US" dirty="0"/>
              <a:t>衣服的平均壽命？</a:t>
            </a:r>
            <a:br>
              <a:rPr kumimoji="1" lang="en-US" altLang="zh-TW" dirty="0"/>
            </a:br>
            <a:r>
              <a:rPr kumimoji="1" lang="zh-TW" altLang="en-US" sz="2400" dirty="0"/>
              <a:t>（這是最後一題）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D4F925-352C-C74B-975D-01B7D7923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【</a:t>
            </a:r>
            <a:r>
              <a:rPr kumimoji="1" lang="zh-CN" altLang="en-US" dirty="0"/>
              <a:t>最接近</a:t>
            </a:r>
            <a:r>
              <a:rPr kumimoji="1" lang="en-US" altLang="zh-TW" dirty="0"/>
              <a:t>】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48B9667-B38C-7A43-B3CC-6BA2BB49C591}"/>
              </a:ext>
            </a:extLst>
          </p:cNvPr>
          <p:cNvSpPr txBox="1"/>
          <p:nvPr/>
        </p:nvSpPr>
        <p:spPr>
          <a:xfrm>
            <a:off x="-4762" y="5035849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zh-TW" altLang="en-US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英國廢棄物資源調查 </a:t>
            </a:r>
            <a:r>
              <a:rPr kumimoji="1" lang="en-US" altLang="zh-TW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WRAP</a:t>
            </a:r>
            <a:r>
              <a:rPr kumimoji="1" lang="zh-TW" altLang="en-US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：</a:t>
            </a:r>
            <a:r>
              <a:rPr kumimoji="1" lang="en-US" altLang="zh-TW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3.3</a:t>
            </a:r>
            <a:r>
              <a:rPr kumimoji="1" lang="zh-CN" altLang="en-US" sz="2400" dirty="0">
                <a:solidFill>
                  <a:srgbClr val="C00000"/>
                </a:solidFill>
                <a:latin typeface="jf-jinxuanlatte-1.1" panose="020B0800000000000000" pitchFamily="34" charset="-120"/>
                <a:ea typeface="jf-jinxuanlatte-1.1" panose="020B0800000000000000" pitchFamily="34" charset="-120"/>
              </a:rPr>
              <a:t>年</a:t>
            </a:r>
            <a:endParaRPr kumimoji="1" lang="zh-TW" altLang="en-US" sz="2400" dirty="0">
              <a:solidFill>
                <a:srgbClr val="C00000"/>
              </a:solidFill>
              <a:latin typeface="jf-jinxuanlatte-1.1" panose="020B0800000000000000" pitchFamily="34" charset="-120"/>
              <a:ea typeface="jf-jinxuanlatte-1.1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67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4210</TotalTime>
  <Words>2295</Words>
  <Application>Microsoft Macintosh PowerPoint</Application>
  <PresentationFormat>如螢幕大小 (4:3)</PresentationFormat>
  <Paragraphs>211</Paragraphs>
  <Slides>32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Microsoft JhengHei</vt:lpstr>
      <vt:lpstr>新細明體</vt:lpstr>
      <vt:lpstr>等线</vt:lpstr>
      <vt:lpstr>DFPBangBangW5-B5</vt:lpstr>
      <vt:lpstr>jf-jinxuanlatte-1.1</vt:lpstr>
      <vt:lpstr>jf-openhuninn-1.0</vt:lpstr>
      <vt:lpstr>Arial</vt:lpstr>
      <vt:lpstr>Calibri</vt:lpstr>
      <vt:lpstr>Wingdings</vt:lpstr>
      <vt:lpstr>Office 佈景主題</vt:lpstr>
      <vt:lpstr>PowerPoint 簡報</vt:lpstr>
      <vt:lpstr>？衣物知多少？</vt:lpstr>
      <vt:lpstr>校服上有哪些顏色？</vt:lpstr>
      <vt:lpstr>衣服有哪些功能？</vt:lpstr>
      <vt:lpstr>製作衣服的原料？</vt:lpstr>
      <vt:lpstr>國內衣服品牌？</vt:lpstr>
      <vt:lpstr>衣服商品附帶的 「包裝/配件」？</vt:lpstr>
      <vt:lpstr>PowerPoint 簡報</vt:lpstr>
      <vt:lpstr>衣服的平均壽命？ （這是最後一題）</vt:lpstr>
      <vt:lpstr>衣服纖維小知識</vt:lpstr>
      <vt:lpstr>標籤檢視時間</vt:lpstr>
      <vt:lpstr>衣服纖維種類</vt:lpstr>
      <vt:lpstr>PowerPoint 簡報</vt:lpstr>
      <vt:lpstr>衣服的一生</vt:lpstr>
      <vt:lpstr>PowerPoint 簡報</vt:lpstr>
      <vt:lpstr>PowerPoint 簡報</vt:lpstr>
      <vt:lpstr>PowerPoint 簡報</vt:lpstr>
      <vt:lpstr>PowerPoint 簡報</vt:lpstr>
      <vt:lpstr>線性 ➠➠➠ 循環</vt:lpstr>
      <vt:lpstr>PowerPoint 簡報</vt:lpstr>
      <vt:lpstr>PowerPoint 簡報</vt:lpstr>
      <vt:lpstr>PowerPoint 簡報</vt:lpstr>
      <vt:lpstr>衣櫃永遠少一件</vt:lpstr>
      <vt:lpstr>聰明購衣3連問</vt:lpstr>
      <vt:lpstr>綠色購衣指南</vt:lpstr>
      <vt:lpstr>網購開箱照 part1</vt:lpstr>
      <vt:lpstr>網購開箱照 part2</vt:lpstr>
      <vt:lpstr>PowerPoint 簡報</vt:lpstr>
      <vt:lpstr>PowerPoint 簡報</vt:lpstr>
      <vt:lpstr>循環包裝</vt:lpstr>
      <vt:lpstr>今日小任務：檢視衣櫃</vt:lpstr>
      <vt:lpstr>零廢棄才是真時尚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191</cp:revision>
  <cp:lastPrinted>2020-06-23T06:08:33Z</cp:lastPrinted>
  <dcterms:created xsi:type="dcterms:W3CDTF">2020-04-14T02:28:59Z</dcterms:created>
  <dcterms:modified xsi:type="dcterms:W3CDTF">2020-07-31T09:32:19Z</dcterms:modified>
</cp:coreProperties>
</file>