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3" r:id="rId2"/>
    <p:sldId id="315" r:id="rId3"/>
    <p:sldId id="348" r:id="rId4"/>
    <p:sldId id="324" r:id="rId5"/>
    <p:sldId id="347" r:id="rId6"/>
    <p:sldId id="319" r:id="rId7"/>
    <p:sldId id="318" r:id="rId8"/>
    <p:sldId id="334" r:id="rId9"/>
    <p:sldId id="335" r:id="rId10"/>
    <p:sldId id="336" r:id="rId11"/>
    <p:sldId id="354" r:id="rId12"/>
    <p:sldId id="337" r:id="rId13"/>
    <p:sldId id="340" r:id="rId14"/>
    <p:sldId id="338" r:id="rId15"/>
    <p:sldId id="339" r:id="rId16"/>
    <p:sldId id="342" r:id="rId17"/>
    <p:sldId id="359" r:id="rId18"/>
    <p:sldId id="344" r:id="rId19"/>
    <p:sldId id="34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es ." initials="B." lastIdx="3" clrIdx="0">
    <p:extLst>
      <p:ext uri="{19B8F6BF-5375-455C-9EA6-DF929625EA0E}">
        <p15:presenceInfo xmlns:p15="http://schemas.microsoft.com/office/powerpoint/2012/main" userId="Blues 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4C1"/>
    <a:srgbClr val="5EB3D2"/>
    <a:srgbClr val="3B758A"/>
    <a:srgbClr val="6DBCD2"/>
    <a:srgbClr val="6BB4C4"/>
    <a:srgbClr val="FFF8D6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8" autoAdjust="0"/>
    <p:restoredTop sz="87179"/>
  </p:normalViewPr>
  <p:slideViewPr>
    <p:cSldViewPr snapToGrid="0" showGuides="1">
      <p:cViewPr varScale="1">
        <p:scale>
          <a:sx n="76" d="100"/>
          <a:sy n="76" d="100"/>
        </p:scale>
        <p:origin x="1392" y="192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0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548031F-802B-9F42-867A-03685B7397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CC9AD8-4462-1B49-BFDF-0168F34F31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697FF-AAB9-6947-AD19-F2607B2D6276}" type="datetimeFigureOut">
              <a:rPr kumimoji="1" lang="zh-TW" altLang="en-US" smtClean="0"/>
              <a:t>2020/8/4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D84B19-A966-9B4B-AC3A-F1BFC76520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3B59413-FCE1-574D-ABC5-EA6992235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4272-0AAC-D54B-9041-4D0407427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837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0D9C-2E24-454A-AB74-8E7697764709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1D8C1-7C2D-494D-8BAE-6C02439D8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5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03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是我們很常使用的寶特瓶</a:t>
            </a:r>
            <a:endParaRPr kumimoji="1" lang="en-US" altLang="zh-TW" dirty="0"/>
          </a:p>
          <a:p>
            <a:r>
              <a:rPr kumimoji="1" lang="zh-TW" altLang="en-US" dirty="0"/>
              <a:t>前面有提到，塑膠不容易在自然中分解，所以若是沒有人清理，你過幾年再回來這裡，它可能還在原地。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但更可能的是～隨著颳風下雨等因素，流進了河川又進入到海裡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848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新聞連結：</a:t>
            </a:r>
            <a:r>
              <a:rPr kumimoji="1" lang="en-US" altLang="zh-CN" dirty="0"/>
              <a:t>https://</a:t>
            </a:r>
            <a:r>
              <a:rPr kumimoji="1" lang="en-US" altLang="zh-CN" dirty="0" err="1"/>
              <a:t>youtu.be</a:t>
            </a:r>
            <a:r>
              <a:rPr kumimoji="1" lang="en-US" altLang="zh-CN" dirty="0"/>
              <a:t>/BLaI8t_fiGM</a:t>
            </a:r>
            <a:r>
              <a:rPr kumimoji="1" lang="zh-TW" altLang="en-US" dirty="0"/>
              <a:t>  </a:t>
            </a:r>
            <a:r>
              <a:rPr kumimoji="1" lang="zh-CN" altLang="en-US" dirty="0"/>
              <a:t>（原始影片來源：島人海洋文化工作室）</a:t>
            </a:r>
            <a:endParaRPr kumimoji="1" lang="en-US" altLang="zh-TW" dirty="0"/>
          </a:p>
          <a:p>
            <a:r>
              <a:rPr kumimoji="1" lang="zh-TW" altLang="en-US" dirty="0"/>
              <a:t>同學們從影片中看到了什麼？</a:t>
            </a:r>
            <a:endParaRPr kumimoji="1" lang="en-US" altLang="zh-TW" dirty="0"/>
          </a:p>
          <a:p>
            <a:r>
              <a:rPr kumimoji="1" lang="zh-TW" altLang="en-US" dirty="0"/>
              <a:t>野生動物大多是很有警覺性的。潛水員靠近的時候，海龜趴在珊瑚礁上一動也不動是正常的嗎？</a:t>
            </a:r>
            <a:endParaRPr kumimoji="1" lang="en-US" altLang="zh-TW" dirty="0"/>
          </a:p>
          <a:p>
            <a:r>
              <a:rPr kumimoji="1" lang="zh-TW" altLang="en-US" dirty="0"/>
              <a:t>為什麼海龜體內排出這個東西？</a:t>
            </a:r>
            <a:endParaRPr kumimoji="1" lang="en-US" altLang="zh-TW" dirty="0"/>
          </a:p>
          <a:p>
            <a:r>
              <a:rPr kumimoji="1" lang="zh-TW" altLang="en-US" dirty="0"/>
              <a:t>為什麼會把塑膠吞下肚？（誤認為水母 或 石蓴）</a:t>
            </a:r>
            <a:endParaRPr kumimoji="1" lang="en-US" altLang="zh-TW" dirty="0"/>
          </a:p>
          <a:p>
            <a:r>
              <a:rPr kumimoji="1" lang="zh-TW" altLang="en-US" dirty="0"/>
              <a:t>例：有時候塑膠袋內有空氣，海龜一口吞下肚結果無法消化，也難以下沉覓食，就在海面上載浮載沉等待死亡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46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同學能分辨這是什麼嗎？</a:t>
            </a:r>
            <a:endParaRPr kumimoji="1" lang="en-US" altLang="zh-TW" dirty="0"/>
          </a:p>
          <a:p>
            <a:r>
              <a:rPr kumimoji="1" lang="zh-TW" altLang="en-US" dirty="0"/>
              <a:t>我們能分辨，但野生動物不會分辨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82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同學可以分辨塑膠袋跟水母的差異，但野生動物沒辦法分辨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527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甚至被我們亂丟的塑膠飲料杯困住爬不出來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有時候被塑膠套纏住，因為不像人類有靈活的手腳可以脫掉</a:t>
            </a:r>
            <a:endParaRPr kumimoji="1" lang="en-US" altLang="zh-TW" dirty="0"/>
          </a:p>
          <a:p>
            <a:r>
              <a:rPr kumimoji="1" lang="zh-TW" altLang="en-US" dirty="0"/>
              <a:t>導致身體被綁著就變形，內臟都移位了。如果你的腰被緊緊勒著一條皮帶，每天越拉越緊，那你有什麼感受呢？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67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甚至有的鳥媽媽每天辛苦找食物餵食幼鳥，幼鳥吃下肚的都是塑膠垃圾，肚子飽飽的，卻得不到半點營養，最後還是慢慢餓死</a:t>
            </a:r>
            <a:r>
              <a:rPr kumimoji="1" lang="en-US" altLang="zh-TW" dirty="0"/>
              <a:t>...</a:t>
            </a:r>
          </a:p>
          <a:p>
            <a:r>
              <a:rPr kumimoji="1" lang="zh-TW" altLang="en-US" dirty="0"/>
              <a:t>大家覺得誰最應該對這些環境生態問題負責呢？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483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五大垃圾帶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311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同學們有沒有參加過淨灘？</a:t>
            </a:r>
            <a:endParaRPr kumimoji="1" lang="en-US" altLang="zh-TW" dirty="0"/>
          </a:p>
          <a:p>
            <a:r>
              <a:rPr kumimoji="1" lang="zh-TW" altLang="en-US" dirty="0"/>
              <a:t>從去年台灣淨灘統計資料可以知道，海灘上的廢棄物有</a:t>
            </a:r>
            <a:r>
              <a:rPr kumimoji="1" lang="en-US" altLang="zh-TW" dirty="0"/>
              <a:t>91%</a:t>
            </a:r>
            <a:r>
              <a:rPr kumimoji="1" lang="zh-CN" altLang="en-US" dirty="0"/>
              <a:t>都是塑膠做的，而且將近</a:t>
            </a:r>
            <a:r>
              <a:rPr kumimoji="1" lang="en-US" altLang="zh-CN" dirty="0"/>
              <a:t>7</a:t>
            </a:r>
            <a:r>
              <a:rPr kumimoji="1" lang="zh-CN" altLang="en-US" dirty="0"/>
              <a:t>成都跟我們的飲食有關</a:t>
            </a:r>
            <a:endParaRPr kumimoji="1" lang="en-US" altLang="zh-CN" dirty="0"/>
          </a:p>
          <a:p>
            <a:r>
              <a:rPr kumimoji="1" lang="zh-CN" altLang="en-US" dirty="0"/>
              <a:t>大家推測看看，與飲食有關，數量最多的又是什麼東西？</a:t>
            </a:r>
            <a:endParaRPr kumimoji="1" lang="en-US" altLang="zh-CN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460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塑膠瓶蓋是最多的，再來是寶特瓶。</a:t>
            </a:r>
            <a:endParaRPr kumimoji="1" lang="en-US" altLang="zh-TW" dirty="0"/>
          </a:p>
          <a:p>
            <a:r>
              <a:rPr kumimoji="1" lang="zh-TW" altLang="en-US" dirty="0"/>
              <a:t>吸管跟塑膠袋、免洗餐具、外帶飲料杯都是海洋常見的塑膠垃圾</a:t>
            </a:r>
            <a:endParaRPr kumimoji="1" lang="en-US" altLang="zh-TW" dirty="0"/>
          </a:p>
          <a:p>
            <a:r>
              <a:rPr kumimoji="1" lang="zh-TW" altLang="en-US" dirty="0"/>
              <a:t>既然我們都知道這些東西會破壞環境，也傷害野生動物</a:t>
            </a:r>
            <a:endParaRPr kumimoji="1" lang="en-US" altLang="zh-TW" dirty="0"/>
          </a:p>
          <a:p>
            <a:r>
              <a:rPr kumimoji="1" lang="zh-TW" altLang="en-US" dirty="0"/>
              <a:t>那我們要如何減少環境中的塑膠垃圾呢？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89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除了寶特瓶，有沒有同學可以分享不同的答案？</a:t>
            </a:r>
            <a:endParaRPr kumimoji="1" lang="en-US" altLang="zh-TW" dirty="0"/>
          </a:p>
          <a:p>
            <a:endParaRPr kumimoji="1" lang="en-US" altLang="zh-CN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99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TW" altLang="en-US" dirty="0"/>
              <a:t>小活動</a:t>
            </a:r>
            <a:r>
              <a:rPr kumimoji="1" lang="en-US" altLang="zh-TW" dirty="0"/>
              <a:t>】</a:t>
            </a:r>
          </a:p>
          <a:p>
            <a:r>
              <a:rPr kumimoji="1" lang="zh-CN" altLang="en-US" dirty="0"/>
              <a:t>全班分成兩隊，同隊的在教室後方排成一列。</a:t>
            </a:r>
            <a:endParaRPr kumimoji="1" lang="en-US" altLang="zh-CN" dirty="0"/>
          </a:p>
          <a:p>
            <a:r>
              <a:rPr kumimoji="1" lang="zh-CN" altLang="en-US" dirty="0"/>
              <a:t>先討論</a:t>
            </a:r>
            <a:r>
              <a:rPr kumimoji="1" lang="en-US" altLang="zh-CN" dirty="0"/>
              <a:t>30</a:t>
            </a:r>
            <a:r>
              <a:rPr kumimoji="1" lang="zh-TW" altLang="en-US" dirty="0"/>
              <a:t>秒</a:t>
            </a:r>
            <a:r>
              <a:rPr kumimoji="1" lang="zh-CN" altLang="en-US" dirty="0"/>
              <a:t>「生活中有哪些塑膠製品」。計時</a:t>
            </a:r>
            <a:r>
              <a:rPr kumimoji="1" lang="en-US" altLang="zh-CN" dirty="0"/>
              <a:t>3</a:t>
            </a:r>
            <a:r>
              <a:rPr kumimoji="1" lang="zh-CN" altLang="en-US" dirty="0"/>
              <a:t>分鐘，到黑板寫下答案，每次每隊只能一人上台寫一個答案。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老師檢視答案，歸納生活中常見塑膠（例如，跟吃有關的、跟上學有關的）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4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為什麼有這麼多的東西都用塑膠當原料呢？我們先用飲料瓶的案例來想看看</a:t>
            </a:r>
            <a:r>
              <a:rPr kumimoji="1" lang="en-US" altLang="zh-TW" dirty="0"/>
              <a:t>...</a:t>
            </a:r>
          </a:p>
          <a:p>
            <a:r>
              <a:rPr kumimoji="1" lang="zh-TW" altLang="en-US" dirty="0"/>
              <a:t>以往的飲料都是以玻璃瓶裝盛，但玻璃瓶笨重易摔破，運送不方便。</a:t>
            </a:r>
            <a:endParaRPr kumimoji="1" lang="en-US" altLang="zh-TW" dirty="0"/>
          </a:p>
          <a:p>
            <a:r>
              <a:rPr kumimoji="1" lang="zh-TW" altLang="en-US" dirty="0"/>
              <a:t>塑膠不透氣、不透水，不容易自然分解等特性，方便保存食品。</a:t>
            </a:r>
            <a:endParaRPr kumimoji="1" lang="en-US" altLang="zh-TW" dirty="0"/>
          </a:p>
          <a:p>
            <a:r>
              <a:rPr kumimoji="1" lang="zh-TW" altLang="en-US" dirty="0"/>
              <a:t>同時具有良好的硬度、韌性、重量輕跟高透明度等優點，生產成本低而且運送方便，於是在</a:t>
            </a:r>
            <a:r>
              <a:rPr kumimoji="1" lang="en-US" altLang="zh-TW" dirty="0"/>
              <a:t>1967</a:t>
            </a:r>
            <a:r>
              <a:rPr kumimoji="1" lang="zh-CN" altLang="en-US" dirty="0"/>
              <a:t>年，以塑膠製成的「寶特瓶」就誕生了！（距今</a:t>
            </a:r>
            <a:r>
              <a:rPr kumimoji="1" lang="en-US" altLang="zh-CN" dirty="0"/>
              <a:t>53</a:t>
            </a:r>
            <a:r>
              <a:rPr kumimoji="1" lang="zh-CN" altLang="en-US" dirty="0"/>
              <a:t>年）</a:t>
            </a:r>
            <a:endParaRPr kumimoji="1" lang="en-US" altLang="zh-CN" dirty="0"/>
          </a:p>
          <a:p>
            <a:r>
              <a:rPr kumimoji="1" lang="zh-CN" altLang="en-US" dirty="0"/>
              <a:t>不只是寶特瓶，從剛剛同學們的答案就能知道，我們食衣住行育樂都用了不少塑膠。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95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仔細回想就會發現，跟「飲食」有關的塑膠非常多！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像是食物的包裝，這可以避免食物被其他人摸過或污染，</a:t>
            </a:r>
            <a:r>
              <a:rPr kumimoji="1" lang="zh-CN" altLang="en-US" dirty="0"/>
              <a:t>確保買回來的食物是乾淨的。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但食用之前，要先撕開包裝，即使洗乾淨都很難再被利用，這就是一次性的塑膠廢棄物。</a:t>
            </a:r>
            <a:endParaRPr kumimoji="1"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16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除了食品包裝，我們外帶食物的時候也經常使用塑膠容器。</a:t>
            </a:r>
            <a:endParaRPr kumimoji="1" lang="en-US" altLang="zh-CN" dirty="0"/>
          </a:p>
          <a:p>
            <a:r>
              <a:rPr kumimoji="1" lang="zh-CN" altLang="en-US" dirty="0"/>
              <a:t>某一天，我點了一份芒果剉冰要外帶，結果老闆給我</a:t>
            </a:r>
            <a:r>
              <a:rPr kumimoji="1" lang="en-US" altLang="zh-TW" dirty="0"/>
              <a:t>........</a:t>
            </a:r>
          </a:p>
          <a:p>
            <a:r>
              <a:rPr kumimoji="1" lang="zh-CN" altLang="en-US" dirty="0"/>
              <a:t>我們在不知不覺中，拿了好多塑膠製品，而且只用了一次就丟掉～</a:t>
            </a:r>
            <a:endParaRPr kumimoji="1" lang="en-US" altLang="zh-CN" dirty="0"/>
          </a:p>
          <a:p>
            <a:r>
              <a:rPr kumimoji="1" lang="zh-CN" altLang="en-US" dirty="0"/>
              <a:t>相信大家也曾有過類似的經驗對嗎？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09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每天都用到塑膠，已經習以為常。就算路邊出現塑膠垃圾也沒有特別感覺了。</a:t>
            </a:r>
            <a:endParaRPr kumimoji="1" lang="en-US" altLang="zh-TW" dirty="0"/>
          </a:p>
          <a:p>
            <a:r>
              <a:rPr kumimoji="1" lang="zh-TW" altLang="en-US" dirty="0"/>
              <a:t>請問，除了房屋建築跟道路建設，這張照片有沒有發現哪個東西不屬於大自然？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63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近看原來是餐盒跟塑膠袋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6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那這張同學們發現什麼？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73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32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95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8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9430"/>
            <a:ext cx="7886700" cy="1325563"/>
          </a:xfrm>
        </p:spPr>
        <p:txBody>
          <a:bodyPr anchor="b"/>
          <a:lstStyle>
            <a:lvl1pPr algn="ctr">
              <a:defRPr b="1" i="0" spc="300">
                <a:solidFill>
                  <a:srgbClr val="55A4C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28BA55-7127-094A-A434-04ABCADAE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3441"/>
            <a:ext cx="9144000" cy="8458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C6FC85E-D231-1D40-8F4F-1572983F4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 algn="ctr">
              <a:defRPr sz="6000" b="1">
                <a:solidFill>
                  <a:srgbClr val="55A4C1"/>
                </a:soli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81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5A4C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3C306E5-175B-CC47-AE5E-CBB4BEBBE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3441"/>
            <a:ext cx="9144000" cy="8458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36C272-F07C-FE43-93A8-3594DAABE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98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89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ACFA0CB-C946-C844-B178-13E01271F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3441"/>
            <a:ext cx="9144000" cy="8458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05AD3CE-78C7-FE4C-B8B9-8E133BE22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6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5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4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77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163268010390964&amp;t=6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946F68-05A6-CA48-AE9A-35989969B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42515"/>
            <a:ext cx="7772400" cy="2182801"/>
          </a:xfrm>
        </p:spPr>
        <p:txBody>
          <a:bodyPr anchor="b">
            <a:normAutofit/>
          </a:bodyPr>
          <a:lstStyle/>
          <a:p>
            <a:r>
              <a:rPr kumimoji="1" lang="zh-TW" altLang="en-US" b="1" spc="300" dirty="0"/>
              <a:t>生活減</a:t>
            </a:r>
            <a:r>
              <a:rPr kumimoji="1" lang="zh-TW" altLang="en-US" sz="12000" b="1" spc="300" dirty="0">
                <a:solidFill>
                  <a:srgbClr val="55A4C1"/>
                </a:solidFill>
              </a:rPr>
              <a:t>塑</a:t>
            </a:r>
            <a:r>
              <a:rPr kumimoji="1" lang="zh-TW" altLang="en-US" spc="300" dirty="0"/>
              <a:t>點點名</a:t>
            </a:r>
            <a:endParaRPr kumimoji="1" lang="zh-TW" altLang="en-US" b="1" spc="300" dirty="0">
              <a:solidFill>
                <a:srgbClr val="55A4C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11F40DC-E070-6F4C-A211-FEE2C8F35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7E276C-ADCE-C74D-83BE-7FA9246D1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5316"/>
            <a:ext cx="9144000" cy="343268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5077BC7-D30F-B44C-BFDC-4C139FA781EF}"/>
              </a:ext>
            </a:extLst>
          </p:cNvPr>
          <p:cNvSpPr txBox="1"/>
          <p:nvPr/>
        </p:nvSpPr>
        <p:spPr>
          <a:xfrm>
            <a:off x="255694" y="411519"/>
            <a:ext cx="6042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spc="3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一起推動搖籃吧！</a:t>
            </a:r>
            <a:endParaRPr kumimoji="1" lang="en-US" altLang="zh-CN" sz="2400" b="1" spc="300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sz="2400" b="1" spc="3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109</a:t>
            </a:r>
            <a:r>
              <a:rPr kumimoji="1" lang="zh-CN" altLang="en-US" sz="2400" b="1" spc="3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年校園循環經濟環境教育推廣課程</a:t>
            </a:r>
            <a:endParaRPr kumimoji="1" lang="zh-TW" altLang="en-US" sz="2400" b="1" spc="300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54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326BEDE1-60AE-CB4C-A7AC-57A42BF5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72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FE63F-62D3-FC47-B122-27671C7F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文字方塊 5">
            <a:hlinkClick r:id="rId3"/>
            <a:extLst>
              <a:ext uri="{FF2B5EF4-FFF2-40B4-BE49-F238E27FC236}">
                <a16:creationId xmlns:a16="http://schemas.microsoft.com/office/drawing/2014/main" id="{42BB6DF2-8C91-0C49-992D-379782FB94F4}"/>
              </a:ext>
            </a:extLst>
          </p:cNvPr>
          <p:cNvSpPr txBox="1"/>
          <p:nvPr/>
        </p:nvSpPr>
        <p:spPr>
          <a:xfrm>
            <a:off x="5727680" y="6244046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影片來源：島人海洋文化工作室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79F8942-D2E9-684A-986A-FC1A9E2CD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42665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716"/>
            <a:ext cx="9144002" cy="6869432"/>
          </a:xfr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30128044-F33E-1F45-AD33-0E5FCDC9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18B74D-AA16-6F41-BA20-E942707AD3FB}"/>
              </a:ext>
            </a:extLst>
          </p:cNvPr>
          <p:cNvSpPr/>
          <p:nvPr/>
        </p:nvSpPr>
        <p:spPr>
          <a:xfrm>
            <a:off x="3208564" y="6519446"/>
            <a:ext cx="2726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圖片來源：</a:t>
            </a:r>
            <a:r>
              <a:rPr lang="en-US" altLang="zh-CN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RE-THINK</a:t>
            </a:r>
            <a:r>
              <a:rPr lang="zh-CN" altLang="en-US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網站</a:t>
            </a:r>
            <a:endParaRPr lang="zh-TW" altLang="en-US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14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9531" y="1"/>
            <a:ext cx="10293531" cy="6857998"/>
          </a:xfr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1BD502B5-864B-0D44-941F-32B41908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332B610-CE18-2D4A-ACD4-901075424238}"/>
              </a:ext>
            </a:extLst>
          </p:cNvPr>
          <p:cNvSpPr txBox="1"/>
          <p:nvPr/>
        </p:nvSpPr>
        <p:spPr>
          <a:xfrm>
            <a:off x="7070291" y="6244046"/>
            <a:ext cx="1863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solidFill>
                  <a:schemeClr val="bg1"/>
                </a:solidFill>
              </a:rPr>
              <a:t>Caters News Agency</a:t>
            </a:r>
            <a:endParaRPr kumimoji="1"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97"/>
            <a:ext cx="9144000" cy="6864194"/>
          </a:xfr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AA81353D-347F-1E49-8487-2067E9C2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924987A-AFC2-5A42-8221-713E6E167C39}"/>
              </a:ext>
            </a:extLst>
          </p:cNvPr>
          <p:cNvSpPr txBox="1"/>
          <p:nvPr/>
        </p:nvSpPr>
        <p:spPr>
          <a:xfrm>
            <a:off x="7719571" y="6244046"/>
            <a:ext cx="1293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solidFill>
                  <a:schemeClr val="bg1"/>
                </a:solidFill>
              </a:rPr>
              <a:t>GREENPEACE</a:t>
            </a:r>
            <a:endParaRPr kumimoji="1"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6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8"/>
          </a:xfr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95FAAE97-D5BD-CB4E-8034-681586CF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840EFD-7D1C-E344-9CC1-3266A40957B9}"/>
              </a:ext>
            </a:extLst>
          </p:cNvPr>
          <p:cNvSpPr txBox="1"/>
          <p:nvPr/>
        </p:nvSpPr>
        <p:spPr>
          <a:xfrm>
            <a:off x="7750092" y="6244046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solidFill>
                  <a:schemeClr val="bg1"/>
                </a:solidFill>
              </a:rPr>
              <a:t>Stefan </a:t>
            </a:r>
            <a:r>
              <a:rPr kumimoji="1" lang="en-US" altLang="zh-TW" sz="1600" dirty="0" err="1">
                <a:solidFill>
                  <a:schemeClr val="bg1"/>
                </a:solidFill>
              </a:rPr>
              <a:t>Leijon</a:t>
            </a:r>
            <a:endParaRPr kumimoji="1"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4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91" y="2228204"/>
            <a:ext cx="4478409" cy="2983273"/>
          </a:xfr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95FAAE97-D5BD-CB4E-8034-681586CF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每天將塑膠</a:t>
            </a:r>
            <a:r>
              <a:rPr lang="zh-TW" altLang="en-US" sz="6600" dirty="0"/>
              <a:t>吞下肚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840EFD-7D1C-E344-9CC1-3266A40957B9}"/>
              </a:ext>
            </a:extLst>
          </p:cNvPr>
          <p:cNvSpPr txBox="1"/>
          <p:nvPr/>
        </p:nvSpPr>
        <p:spPr>
          <a:xfrm>
            <a:off x="7551000" y="4839044"/>
            <a:ext cx="159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Mary/</a:t>
            </a:r>
            <a:r>
              <a:rPr kumimoji="1" lang="zh-TW" altLang="en-US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攝影札記</a:t>
            </a:r>
          </a:p>
        </p:txBody>
      </p:sp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27C101C0-6936-104F-84BB-D76ADFC43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28203"/>
            <a:ext cx="4665591" cy="298327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0A0F959-A8A9-594A-B5C9-26B896FF236B}"/>
              </a:ext>
            </a:extLst>
          </p:cNvPr>
          <p:cNvSpPr txBox="1"/>
          <p:nvPr/>
        </p:nvSpPr>
        <p:spPr>
          <a:xfrm>
            <a:off x="4572000" y="5296132"/>
            <a:ext cx="454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相關資料：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https://www.albatrossthefilm.com/</a:t>
            </a:r>
            <a:endParaRPr kumimoji="1"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490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E0F1DD-5C67-E841-AF26-9AA49ED3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6E47AD5-95D9-B641-B946-B92C12E10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24"/>
            <a:ext cx="9144000" cy="6725752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71A79C2-0BC2-2442-930B-64A0F7A4FD49}"/>
              </a:ext>
            </a:extLst>
          </p:cNvPr>
          <p:cNvSpPr txBox="1"/>
          <p:nvPr/>
        </p:nvSpPr>
        <p:spPr>
          <a:xfrm>
            <a:off x="6429292" y="63287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</a:rPr>
              <a:t>製圖者：霍韻琪</a:t>
            </a:r>
            <a:endParaRPr kumimoji="1"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1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A6A7B2-1E5C-AB4D-8485-0F19A24A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07DD151-0404-9843-9CF4-7435F1851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344"/>
            <a:ext cx="9144000" cy="6159311"/>
          </a:xfrm>
        </p:spPr>
      </p:pic>
    </p:spTree>
    <p:extLst>
      <p:ext uri="{BB962C8B-B14F-4D97-AF65-F5344CB8AC3E}">
        <p14:creationId xmlns:p14="http://schemas.microsoft.com/office/powerpoint/2010/main" val="76347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A6A7B2-1E5C-AB4D-8485-0F19A24A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07DD151-0404-9843-9CF4-7435F1851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344"/>
            <a:ext cx="9144000" cy="6159312"/>
          </a:xfrm>
        </p:spPr>
      </p:pic>
    </p:spTree>
    <p:extLst>
      <p:ext uri="{BB962C8B-B14F-4D97-AF65-F5344CB8AC3E}">
        <p14:creationId xmlns:p14="http://schemas.microsoft.com/office/powerpoint/2010/main" val="130021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6CF9C-4FC1-DF49-96B7-46C39D2D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341756"/>
            <a:ext cx="7886700" cy="2220720"/>
          </a:xfrm>
        </p:spPr>
        <p:txBody>
          <a:bodyPr/>
          <a:lstStyle/>
          <a:p>
            <a:r>
              <a:rPr kumimoji="1" lang="zh-TW" altLang="en-US" dirty="0"/>
              <a:t>仔細想想</a:t>
            </a:r>
            <a:r>
              <a:rPr kumimoji="1" lang="en-US" altLang="zh-TW" dirty="0"/>
              <a:t>...</a:t>
            </a:r>
            <a:r>
              <a:rPr kumimoji="1" lang="zh-TW" altLang="en-US" dirty="0"/>
              <a:t> </a:t>
            </a:r>
            <a:r>
              <a:rPr kumimoji="1" lang="zh-CN" altLang="en-US" dirty="0"/>
              <a:t>生活中</a:t>
            </a:r>
            <a:br>
              <a:rPr kumimoji="1" lang="en-US" altLang="zh-CN" dirty="0"/>
            </a:br>
            <a:r>
              <a:rPr kumimoji="1" lang="zh-CN" altLang="en-US" dirty="0"/>
              <a:t>有哪些塑膠製品？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B90847-19E8-9942-B3D3-26A755DCC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447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4E0E8-57F9-4D41-AD21-69524C58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6600" dirty="0"/>
              <a:t>接力遊戲</a:t>
            </a:r>
            <a:r>
              <a:rPr kumimoji="1" lang="zh-TW" altLang="en-US" dirty="0"/>
              <a:t>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E01532-7C8F-0D41-99DA-62D1D7FE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kumimoji="1" lang="zh-TW" altLang="en-US" dirty="0"/>
              <a:t>請全體同學起身</a:t>
            </a:r>
            <a:endParaRPr kumimoji="1" lang="en-US" altLang="zh-TW" dirty="0"/>
          </a:p>
          <a:p>
            <a:pPr marL="514350" indent="-51435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kumimoji="1" lang="zh-TW" altLang="en-US" dirty="0"/>
              <a:t>依班別分成</a:t>
            </a:r>
            <a:r>
              <a:rPr kumimoji="1" lang="zh-TW" altLang="en-US" dirty="0">
                <a:solidFill>
                  <a:srgbClr val="C00000"/>
                </a:solidFill>
              </a:rPr>
              <a:t>３隊，</a:t>
            </a:r>
            <a:r>
              <a:rPr kumimoji="1" lang="zh-TW" altLang="en-US" dirty="0"/>
              <a:t>排成列</a:t>
            </a:r>
            <a:endParaRPr kumimoji="1" lang="en-US" altLang="zh-TW" dirty="0"/>
          </a:p>
          <a:p>
            <a:pPr marL="514350" indent="-51435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kumimoji="1" lang="zh-TW" altLang="en-US" dirty="0">
                <a:solidFill>
                  <a:srgbClr val="C00000"/>
                </a:solidFill>
              </a:rPr>
              <a:t>第１位</a:t>
            </a:r>
            <a:r>
              <a:rPr kumimoji="1" lang="zh-TW" altLang="en-US" dirty="0"/>
              <a:t>同學拿筆，到前方寫下</a:t>
            </a:r>
            <a:r>
              <a:rPr kumimoji="1" lang="zh-TW" altLang="en-US" b="1" dirty="0">
                <a:solidFill>
                  <a:srgbClr val="55A4C1"/>
                </a:solidFill>
              </a:rPr>
              <a:t>「生活中的塑膠製品」</a:t>
            </a:r>
            <a:r>
              <a:rPr kumimoji="1" lang="zh-TW" altLang="en-US" dirty="0"/>
              <a:t>，每次只可寫</a:t>
            </a:r>
            <a:r>
              <a:rPr kumimoji="1" lang="zh-TW" altLang="en-US" dirty="0">
                <a:solidFill>
                  <a:srgbClr val="C00000"/>
                </a:solidFill>
              </a:rPr>
              <a:t>１個答案</a:t>
            </a:r>
            <a:endParaRPr kumimoji="1" lang="en-US" altLang="zh-TW" dirty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kumimoji="1" lang="zh-TW" altLang="en-US" dirty="0"/>
              <a:t>返回將筆傳給下一位同學，並排到隊伍後方</a:t>
            </a:r>
            <a:endParaRPr kumimoji="1" lang="en-US" altLang="zh-TW" dirty="0"/>
          </a:p>
          <a:p>
            <a:pPr marL="514350" indent="-51435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kumimoji="1" lang="zh-TW" altLang="en-US" dirty="0"/>
              <a:t>計時</a:t>
            </a:r>
            <a:r>
              <a:rPr kumimoji="1" lang="zh-TW" altLang="en-US" dirty="0">
                <a:solidFill>
                  <a:srgbClr val="C00000"/>
                </a:solidFill>
              </a:rPr>
              <a:t>３</a:t>
            </a:r>
            <a:r>
              <a:rPr kumimoji="1" lang="zh-CN" altLang="en-US" dirty="0">
                <a:solidFill>
                  <a:srgbClr val="C00000"/>
                </a:solidFill>
              </a:rPr>
              <a:t>分鐘</a:t>
            </a:r>
            <a:r>
              <a:rPr kumimoji="1" lang="zh-CN" altLang="en-US" dirty="0"/>
              <a:t>，看哪一組的答案最多最正確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73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7841F-5A43-A743-B5BB-00C7B3FC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kumimoji="1" lang="zh-TW" altLang="en-US" spc="300" dirty="0"/>
              <a:t>飲料瓶</a:t>
            </a:r>
            <a:r>
              <a:rPr kumimoji="1" lang="zh-TW" altLang="en-US" sz="6600" spc="300" dirty="0"/>
              <a:t>比</a:t>
            </a:r>
            <a:r>
              <a:rPr kumimoji="1" lang="zh-TW" altLang="en-US" spc="300" dirty="0"/>
              <a:t>一比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C4F0BF5-1414-D44B-8FA4-B70A1058F9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201" y="1758719"/>
            <a:ext cx="1485098" cy="4351338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C441D13-A85B-5A40-8866-182CD80662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23" y="1663018"/>
            <a:ext cx="1707146" cy="4518371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078A9E7-C877-524C-87A3-049AAE243659}"/>
              </a:ext>
            </a:extLst>
          </p:cNvPr>
          <p:cNvSpPr txBox="1"/>
          <p:nvPr/>
        </p:nvSpPr>
        <p:spPr>
          <a:xfrm rot="20868338">
            <a:off x="3792824" y="261467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200" b="1" dirty="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重量？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30B973B-63ED-5A4E-ABE7-B083E8A1153E}"/>
              </a:ext>
            </a:extLst>
          </p:cNvPr>
          <p:cNvSpPr txBox="1"/>
          <p:nvPr/>
        </p:nvSpPr>
        <p:spPr>
          <a:xfrm rot="20868338">
            <a:off x="3792824" y="3462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200" b="1" dirty="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耐摔？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F455892-5AAB-D74E-AFBD-83016C3361D5}"/>
              </a:ext>
            </a:extLst>
          </p:cNvPr>
          <p:cNvSpPr txBox="1"/>
          <p:nvPr/>
        </p:nvSpPr>
        <p:spPr>
          <a:xfrm rot="20868338">
            <a:off x="3792824" y="430965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200" b="1" dirty="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韌性？</a:t>
            </a:r>
          </a:p>
        </p:txBody>
      </p:sp>
    </p:spTree>
    <p:extLst>
      <p:ext uri="{BB962C8B-B14F-4D97-AF65-F5344CB8AC3E}">
        <p14:creationId xmlns:p14="http://schemas.microsoft.com/office/powerpoint/2010/main" val="331724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46D46-AF7C-2E4B-855A-1150C1ED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600" dirty="0"/>
              <a:t>三餐</a:t>
            </a:r>
            <a:r>
              <a:rPr kumimoji="1" lang="zh-TW" altLang="en-US" dirty="0"/>
              <a:t>中的塑膠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5B27FE05-CBF2-2048-BF92-84C99D9AC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4993"/>
            <a:ext cx="4508205" cy="4371970"/>
          </a:xfr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C4AD123-9269-F54F-87A4-5F59917AA5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795" y="1804993"/>
            <a:ext cx="4508205" cy="435578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F83D052-CA61-8040-9C18-CEF471FE7EAC}"/>
              </a:ext>
            </a:extLst>
          </p:cNvPr>
          <p:cNvSpPr/>
          <p:nvPr/>
        </p:nvSpPr>
        <p:spPr>
          <a:xfrm>
            <a:off x="-1" y="2890157"/>
            <a:ext cx="4508205" cy="2403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F3E84F-6100-FA40-B60A-CB300A1A317E}"/>
              </a:ext>
            </a:extLst>
          </p:cNvPr>
          <p:cNvSpPr/>
          <p:nvPr/>
        </p:nvSpPr>
        <p:spPr>
          <a:xfrm>
            <a:off x="-1" y="4392385"/>
            <a:ext cx="4508205" cy="2403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583AF9-9EA7-FB4D-9E15-1657AA23A1FE}"/>
              </a:ext>
            </a:extLst>
          </p:cNvPr>
          <p:cNvSpPr/>
          <p:nvPr/>
        </p:nvSpPr>
        <p:spPr>
          <a:xfrm>
            <a:off x="-1" y="5920381"/>
            <a:ext cx="4508205" cy="2403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46D46-AF7C-2E4B-855A-1150C1ED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你給，</a:t>
            </a:r>
            <a:r>
              <a:rPr kumimoji="1" lang="zh-TW" altLang="en-US" sz="6600" dirty="0"/>
              <a:t>我就拿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4C9D1C1-7538-E340-B885-F341DCECC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04993"/>
            <a:ext cx="3263503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C40323D-3739-EA4F-A0A6-18DDC7DAC8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150" y="2380462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88ACECA-0B19-6244-AF09-06A0E58164C8}"/>
              </a:ext>
            </a:extLst>
          </p:cNvPr>
          <p:cNvSpPr/>
          <p:nvPr/>
        </p:nvSpPr>
        <p:spPr>
          <a:xfrm>
            <a:off x="0" y="713678"/>
            <a:ext cx="9144000" cy="109131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EA80B9-E782-7145-8A21-D661738E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塑膠</a:t>
            </a:r>
            <a:r>
              <a:rPr kumimoji="1" lang="zh-TW" altLang="en-US" sz="6600" dirty="0"/>
              <a:t>敏銳度</a:t>
            </a:r>
            <a:r>
              <a:rPr kumimoji="1" lang="zh-TW" altLang="en-US" dirty="0"/>
              <a:t>訓練</a:t>
            </a:r>
          </a:p>
        </p:txBody>
      </p:sp>
    </p:spTree>
    <p:extLst>
      <p:ext uri="{BB962C8B-B14F-4D97-AF65-F5344CB8AC3E}">
        <p14:creationId xmlns:p14="http://schemas.microsoft.com/office/powerpoint/2010/main" val="51279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D45159F8-0400-3E4F-9F69-8216BD7F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87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DEE795-C0A3-3D4A-82B8-0405F5CB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88ACECA-0B19-6244-AF09-06A0E58164C8}"/>
              </a:ext>
            </a:extLst>
          </p:cNvPr>
          <p:cNvSpPr/>
          <p:nvPr/>
        </p:nvSpPr>
        <p:spPr>
          <a:xfrm>
            <a:off x="0" y="713678"/>
            <a:ext cx="9144000" cy="109131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EA80B9-E782-7145-8A21-D661738E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塑膠</a:t>
            </a:r>
            <a:r>
              <a:rPr kumimoji="1" lang="zh-TW" altLang="en-US" sz="6600" dirty="0"/>
              <a:t>敏銳度</a:t>
            </a:r>
            <a:r>
              <a:rPr kumimoji="1" lang="zh-TW" altLang="en-US" dirty="0"/>
              <a:t>訓練</a:t>
            </a:r>
          </a:p>
        </p:txBody>
      </p:sp>
    </p:spTree>
    <p:extLst>
      <p:ext uri="{BB962C8B-B14F-4D97-AF65-F5344CB8AC3E}">
        <p14:creationId xmlns:p14="http://schemas.microsoft.com/office/powerpoint/2010/main" val="366229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4444</TotalTime>
  <Words>1035</Words>
  <Application>Microsoft Macintosh PowerPoint</Application>
  <PresentationFormat>如螢幕大小 (4:3)</PresentationFormat>
  <Paragraphs>93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Microsoft JhengHei</vt:lpstr>
      <vt:lpstr>新細明體</vt:lpstr>
      <vt:lpstr>等线</vt:lpstr>
      <vt:lpstr>Arial</vt:lpstr>
      <vt:lpstr>Calibri</vt:lpstr>
      <vt:lpstr>Wingdings</vt:lpstr>
      <vt:lpstr>Office 佈景主題</vt:lpstr>
      <vt:lpstr>生活減塑點點名</vt:lpstr>
      <vt:lpstr>仔細想想... 生活中 有哪些塑膠製品？</vt:lpstr>
      <vt:lpstr>接力遊戲規則</vt:lpstr>
      <vt:lpstr>飲料瓶比一比</vt:lpstr>
      <vt:lpstr>三餐中的塑膠</vt:lpstr>
      <vt:lpstr>你給，我就拿</vt:lpstr>
      <vt:lpstr>塑膠敏銳度訓練</vt:lpstr>
      <vt:lpstr>PowerPoint 簡報</vt:lpstr>
      <vt:lpstr>塑膠敏銳度訓練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每天將塑膠吞下肚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Blues .</dc:creator>
  <cp:lastModifiedBy>Microsoft Office User</cp:lastModifiedBy>
  <cp:revision>244</cp:revision>
  <dcterms:created xsi:type="dcterms:W3CDTF">2020-04-13T03:42:03Z</dcterms:created>
  <dcterms:modified xsi:type="dcterms:W3CDTF">2020-08-04T03:25:22Z</dcterms:modified>
</cp:coreProperties>
</file>