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57" r:id="rId3"/>
    <p:sldId id="272" r:id="rId4"/>
    <p:sldId id="273" r:id="rId5"/>
    <p:sldId id="278" r:id="rId6"/>
    <p:sldId id="262" r:id="rId7"/>
    <p:sldId id="263" r:id="rId8"/>
    <p:sldId id="258" r:id="rId9"/>
    <p:sldId id="284" r:id="rId10"/>
    <p:sldId id="281" r:id="rId11"/>
    <p:sldId id="264" r:id="rId12"/>
    <p:sldId id="274" r:id="rId13"/>
    <p:sldId id="285" r:id="rId14"/>
    <p:sldId id="276" r:id="rId15"/>
    <p:sldId id="277" r:id="rId16"/>
    <p:sldId id="283" r:id="rId17"/>
    <p:sldId id="26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es ." initials="B." lastIdx="3" clrIdx="0">
    <p:extLst>
      <p:ext uri="{19B8F6BF-5375-455C-9EA6-DF929625EA0E}">
        <p15:presenceInfo xmlns:p15="http://schemas.microsoft.com/office/powerpoint/2012/main" userId="Blues 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3"/>
    <a:srgbClr val="8DC21F"/>
    <a:srgbClr val="EE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3" autoAdjust="0"/>
    <p:restoredTop sz="78205" autoAdjust="0"/>
  </p:normalViewPr>
  <p:slideViewPr>
    <p:cSldViewPr snapToGrid="0" showGuides="1">
      <p:cViewPr varScale="1">
        <p:scale>
          <a:sx n="67" d="100"/>
          <a:sy n="67" d="100"/>
        </p:scale>
        <p:origin x="15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CDBD-253E-4683-9285-079327FE62C3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0DC8-9E6F-4C7F-BAC6-5DF94292BA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80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on.udn.com/vision/story/12840/403838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56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案例：「台灣玩具圖書館協會」跟「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Toyota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汽車」合作，在許多縣市都有設置像這樣的玩具回收箱，如果你剛好有不玩的玩具，就可以投進回收箱，這些玩具會被送到一個叫做「玩具銀行」的地方重新分類、清潔、修理，之後再搭著車車去尋找它們的新主人，讓你的玩具能繼續被愛護。</a:t>
            </a:r>
            <a:r>
              <a:rPr lang="zh-TW" altLang="zh-TW" dirty="0">
                <a:effectLst/>
              </a:rPr>
              <a:t> </a:t>
            </a:r>
            <a:endParaRPr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相反的，如果你的學校或社區缺少玩具、需要玩具，也可以跟玩具銀行申請喔！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在新北市板橋，有一個地方叫做「玩聚窩」，平時可以跟家人一起到這裡免費使用各種玩具，這樣就不用一直花錢買囉～</a:t>
            </a:r>
            <a:r>
              <a:rPr lang="zh-TW" altLang="zh-TW" dirty="0">
                <a:effectLst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82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雖然玩具銀行會修理玩具，但維修須要很多很多人力跟時間。如果玩具已經破損的很嚴重，可能就不適合送去玩具銀行了。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那同學該怎麼處理壞掉的玩具呢？</a:t>
            </a:r>
            <a:r>
              <a:rPr lang="zh-TW" altLang="zh-TW" dirty="0">
                <a:effectLst/>
              </a:rPr>
              <a:t>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26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壞了，就動手修理吧！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同學們有聽過「玩具醫生」嗎？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39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「玩具總動員」動畫中的老爺爺就是玩具醫生。請問他拯救胡迪時，做了什麼事？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酒精消毒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重新上色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縫壞掉的手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其實老爺爺做的事情很簡單，同學們都可以做到。</a:t>
            </a:r>
            <a:r>
              <a:rPr lang="zh-TW" altLang="zh-TW" dirty="0">
                <a:effectLst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79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三個技巧，你也可以當玩具醫生！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將玩具壞掉的地方用針線或膠帶修補。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將壞掉的地方拆解，成為零件。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重新組裝成新玩具。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每個人都是玩具醫生，下次玩具如果壞掉了，試著動手修修看。也許它會變得跟以前不一樣，但也可能因為這個「不一樣」而更好玩。</a:t>
            </a:r>
            <a:r>
              <a:rPr lang="zh-TW" altLang="zh-TW" dirty="0">
                <a:effectLst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470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檢查一下，已經好久沒碰的玩具，自己還需要嗎？看一看有沒有哪個壞掉的玩具可以自己動手修？又或者有哪個保存良好的玩具，你想把它捐出去，讓別人跟你一起享受這個玩具的樂趣。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好好整理自己的玩具箱吧！讓玩具可以繼續帶給我們甚至更多人歡笑。</a:t>
            </a:r>
            <a:r>
              <a:rPr lang="zh-TW" altLang="zh-TW" dirty="0">
                <a:effectLst/>
              </a:rPr>
              <a:t>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85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老師先請同學分享家中的玩具</a:t>
            </a:r>
          </a:p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63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透過同學分享的內容，將玩具歸納為四大材質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56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小明將不要的玩具丟到回收桶裡，仔細一看，發現被丟掉的是一顆塑膠玩具球。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請問，我們平常丟的資源回收車，可不可以回收塑膠玩具呢？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全台灣每年回收的二手玩具約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公噸，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成以上是塑膠做的</a:t>
            </a:r>
          </a:p>
          <a:p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https://vision.udn.com/vision/story/12840/4038383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成塑料製、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成被丟棄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從遊樂場到墳場 回收玩具大作戰／聯合報記者黃昭勇）</a:t>
            </a:r>
            <a:r>
              <a:rPr lang="zh-TW" altLang="zh-TW" dirty="0">
                <a:effectLst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32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的玩具都是用塑膠製成，而平均每個玩具只使用了六個月就被丟棄，這些被丟棄的塑膠玩具最後就會進到焚化爐裡，被高溫焚燒處理。焚燒的過程中，容易釋放出有毒氣體污染空氣。若是不想直接燒掉這些塑膠玩具，就要做好玩具回收。請問，塑膠玩具回收後可以做什麼呢？</a:t>
            </a:r>
            <a:r>
              <a:rPr lang="zh-TW" altLang="zh-TW" dirty="0">
                <a:effectLst/>
              </a:rPr>
              <a:t>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22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案例：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ecoBirdy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將塑膠玩具分解製成兒童傢俱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watch?time_continue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=54&amp;v=xdXdZ70iju8&amp;feature=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emb_title</a:t>
            </a:r>
            <a:r>
              <a:rPr lang="zh-TW" altLang="zh-TW" dirty="0">
                <a:effectLst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46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國外將回收來的塑膠玩具分色、分解、壓成小碎粒之後用來做成傢俱，就能減少塑膠垃圾產生。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這樣的技術在台灣還沒有很普遍，那我們若是有不再使用的塑膠玩具，可以怎麼處理呢？</a:t>
            </a:r>
            <a:r>
              <a:rPr lang="zh-TW" altLang="zh-TW" dirty="0">
                <a:effectLst/>
              </a:rPr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9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國外將回收來的塑膠玩具分色、分解、壓成小碎粒之後用來做成傢俱，就能減少塑膠垃圾產生。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這樣的技術在台灣還沒有很普遍，那我們若是有不再使用的塑膠玩具，可以怎麼處理呢？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12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第一種方法：把不要的玩具捐出去，分享給需要玩具的小朋友玩，讓這些玩具繼續被使用。像是偏鄉地區或是國外。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同學們要去哪裡捐玩具呢？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=ft3iBbyctbw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0DC8-9E6F-4C7F-BAC6-5DF94292BA1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6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71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96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9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i="0" spc="3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85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33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15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42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22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72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0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18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6597-738E-4750-BB41-EC816D43EE56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8FA8-6A22-4AAF-B946-D4CC48CA9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3iBbyctbw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2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2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37.png"/><Relationship Id="rId4" Type="http://schemas.microsoft.com/office/2007/relationships/hdphoto" Target="../media/hdphoto2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gbviq86eU&amp;t=18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Nkl_ns2W8&amp;t=11s" TargetMode="External"/><Relationship Id="rId7" Type="http://schemas.microsoft.com/office/2007/relationships/hdphoto" Target="../media/hdphoto3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microsoft.com/office/2007/relationships/hdphoto" Target="../media/hdphoto28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3.wdp"/><Relationship Id="rId11" Type="http://schemas.openxmlformats.org/officeDocument/2006/relationships/image" Target="../media/image36.png"/><Relationship Id="rId5" Type="http://schemas.openxmlformats.org/officeDocument/2006/relationships/image" Target="../media/image47.png"/><Relationship Id="rId10" Type="http://schemas.microsoft.com/office/2007/relationships/hdphoto" Target="../media/hdphoto35.wdp"/><Relationship Id="rId4" Type="http://schemas.microsoft.com/office/2007/relationships/hdphoto" Target="../media/hdphoto32.wdp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9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microsoft.com/office/2007/relationships/hdphoto" Target="../media/hdphoto8.wdp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24" Type="http://schemas.microsoft.com/office/2007/relationships/hdphoto" Target="../media/hdphoto14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microsoft.com/office/2007/relationships/hdphoto" Target="../media/hdphoto7.wdp"/><Relationship Id="rId19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7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1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microsoft.com/office/2007/relationships/hdphoto" Target="../media/hdphoto15.wdp"/><Relationship Id="rId4" Type="http://schemas.microsoft.com/office/2007/relationships/hdphoto" Target="../media/hdphoto16.wdp"/><Relationship Id="rId9" Type="http://schemas.openxmlformats.org/officeDocument/2006/relationships/image" Target="../media/image15.png"/><Relationship Id="rId14" Type="http://schemas.microsoft.com/office/2007/relationships/hdphoto" Target="../media/hdphoto2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22.png"/><Relationship Id="rId4" Type="http://schemas.microsoft.com/office/2007/relationships/hdphoto" Target="../media/hdphoto2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54&amp;v=xdXdZ70iju8&amp;feature=emb_tit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2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9107" y="187891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玩</a:t>
            </a:r>
            <a:r>
              <a:rPr lang="zh-TW" altLang="en-US" sz="6000" b="1" dirty="0">
                <a:solidFill>
                  <a:schemeClr val="accent6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具</a:t>
            </a:r>
            <a:r>
              <a:rPr lang="zh-TW" altLang="en-US" sz="6000" b="1" dirty="0">
                <a:solidFill>
                  <a:schemeClr val="accent4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總</a:t>
            </a:r>
            <a:r>
              <a:rPr lang="zh-TW" altLang="en-US" sz="60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動</a:t>
            </a:r>
            <a:r>
              <a:rPr lang="zh-TW" altLang="en-US" sz="6000" b="1" dirty="0">
                <a:solidFill>
                  <a:srgbClr val="7030A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員</a:t>
            </a:r>
          </a:p>
        </p:txBody>
      </p:sp>
      <p:pic>
        <p:nvPicPr>
          <p:cNvPr id="6" name="Picture 2" descr="未提供相片說明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75" b="78021" l="2917" r="90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098" y="2386748"/>
            <a:ext cx="5707780" cy="57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接點 7"/>
          <p:cNvCxnSpPr>
            <a:cxnSpLocks/>
          </p:cNvCxnSpPr>
          <p:nvPr/>
        </p:nvCxnSpPr>
        <p:spPr>
          <a:xfrm>
            <a:off x="429107" y="2892981"/>
            <a:ext cx="505729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F57C9811-D5D5-4147-8699-C200535DBE22}"/>
              </a:ext>
            </a:extLst>
          </p:cNvPr>
          <p:cNvSpPr txBox="1"/>
          <p:nvPr/>
        </p:nvSpPr>
        <p:spPr>
          <a:xfrm>
            <a:off x="429107" y="3045272"/>
            <a:ext cx="528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spc="3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一起推動搖籃吧！</a:t>
            </a:r>
            <a:endParaRPr kumimoji="1" lang="en-US" altLang="zh-CN" sz="2000" b="1" spc="300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sz="2000" b="1" spc="3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109</a:t>
            </a:r>
            <a:r>
              <a:rPr kumimoji="1" lang="zh-CN" altLang="en-US" sz="2000" b="1" spc="300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年校園循環經濟環境教育推廣課程</a:t>
            </a:r>
            <a:endParaRPr kumimoji="1" lang="zh-TW" altLang="en-US" sz="2000" b="1" spc="300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83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4285D2-E034-BE46-859F-4FB9002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solidFill>
                  <a:srgbClr val="92D050"/>
                </a:solidFill>
              </a:rPr>
              <a:t>回收玩具・讓愛新生</a:t>
            </a:r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E5866A5F-3F9A-8D44-AAA8-37EDB33E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88952"/>
            <a:ext cx="267331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hlinkClick r:id="rId3"/>
            <a:extLst>
              <a:ext uri="{FF2B5EF4-FFF2-40B4-BE49-F238E27FC236}">
                <a16:creationId xmlns:a16="http://schemas.microsoft.com/office/drawing/2014/main" id="{B18245E3-C799-1745-9176-E399562C7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9875" y="1388952"/>
            <a:ext cx="26987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650102C8-D2C8-E947-B5B5-95CFBF3B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5218" y="1388952"/>
            <a:ext cx="269878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BA19DB0-F9E2-FF40-84DF-4C6DEF5CA7D7}"/>
              </a:ext>
            </a:extLst>
          </p:cNvPr>
          <p:cNvSpPr txBox="1"/>
          <p:nvPr/>
        </p:nvSpPr>
        <p:spPr>
          <a:xfrm>
            <a:off x="6461727" y="6343650"/>
            <a:ext cx="268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圖片來源：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TOYOTA</a:t>
            </a:r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官網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61FDE40-12EB-8546-83CF-915145D25B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8952"/>
            <a:ext cx="3752850" cy="17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447DDD-3737-C246-B76F-10F30F815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" y="0"/>
            <a:ext cx="9143226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D7226C7-100D-9649-AD9A-64CFF246D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0" y="2563091"/>
            <a:ext cx="3075709" cy="410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64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>
            <a:cxnSpLocks/>
          </p:cNvCxnSpPr>
          <p:nvPr/>
        </p:nvCxnSpPr>
        <p:spPr>
          <a:xfrm flipV="1">
            <a:off x="307622" y="1454392"/>
            <a:ext cx="4822317" cy="5199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64102" y="329379"/>
            <a:ext cx="4801315" cy="1133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如果玩具</a:t>
            </a:r>
            <a:r>
              <a:rPr lang="zh-CN" altLang="en-US" sz="4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壞掉了？</a:t>
            </a:r>
            <a:r>
              <a:rPr lang="zh-TW" altLang="en-US" sz="4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3F9EC21-D049-C940-BA4E-4E935F7D8250}"/>
              </a:ext>
            </a:extLst>
          </p:cNvPr>
          <p:cNvGrpSpPr/>
          <p:nvPr/>
        </p:nvGrpSpPr>
        <p:grpSpPr>
          <a:xfrm>
            <a:off x="2713565" y="2067751"/>
            <a:ext cx="6127712" cy="4605797"/>
            <a:chOff x="5678906" y="1974760"/>
            <a:chExt cx="6127712" cy="4605797"/>
          </a:xfrm>
        </p:grpSpPr>
        <p:pic>
          <p:nvPicPr>
            <p:cNvPr id="13" name="Picture 2" descr="思考插画_思考插图设计_正版思考插画图片下载-Veer图库">
              <a:extLst>
                <a:ext uri="{FF2B5EF4-FFF2-40B4-BE49-F238E27FC236}">
                  <a16:creationId xmlns:a16="http://schemas.microsoft.com/office/drawing/2014/main" id="{01A78C87-F451-DE49-8D29-3F90F1398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906" y="1974760"/>
              <a:ext cx="6127712" cy="4605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776D98F-E127-F049-93E6-49DF015E7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53" b="94604" l="7229" r="92369">
                          <a14:foregroundMark x1="34538" y1="74101" x2="34538" y2="74101"/>
                          <a14:foregroundMark x1="37751" y1="50719" x2="37751" y2="50719"/>
                          <a14:foregroundMark x1="31727" y1="39928" x2="31727" y2="39928"/>
                          <a14:foregroundMark x1="31325" y1="43165" x2="31325" y2="43165"/>
                          <a14:foregroundMark x1="40161" y1="68705" x2="40161" y2="68705"/>
                          <a14:foregroundMark x1="50201" y1="87410" x2="50201" y2="87410"/>
                          <a14:foregroundMark x1="48193" y1="77338" x2="48193" y2="773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7543" y="3811604"/>
              <a:ext cx="1023479" cy="1142679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9854849-27FB-074C-BB5A-B2B914FF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32" b="97368" l="2667" r="96889">
                          <a14:foregroundMark x1="28444" y1="68421" x2="28444" y2="68421"/>
                          <a14:foregroundMark x1="35556" y1="62719" x2="35556" y2="62719"/>
                          <a14:foregroundMark x1="45778" y1="79386" x2="45778" y2="79386"/>
                          <a14:foregroundMark x1="10222" y1="50877" x2="10222" y2="5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0379" y="2051344"/>
              <a:ext cx="972102" cy="985064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B0F9EFB1-7BD4-1447-A5C6-48A24DA4C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667" l="1288" r="982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5211" y="5579512"/>
              <a:ext cx="962343" cy="929302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856DBBDA-1295-1944-8343-56D82EB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79" b="95082" l="12302" r="97222">
                          <a14:backgroundMark x1="34127" y1="30738" x2="34127" y2="30738"/>
                          <a14:backgroundMark x1="26190" y1="40574" x2="26190" y2="40574"/>
                          <a14:backgroundMark x1="19841" y1="62705" x2="19841" y2="62705"/>
                          <a14:backgroundMark x1="36111" y1="75820" x2="36111" y2="75820"/>
                          <a14:backgroundMark x1="32937" y1="59836" x2="32937" y2="59836"/>
                          <a14:backgroundMark x1="27381" y1="48770" x2="27381" y2="48770"/>
                          <a14:backgroundMark x1="85714" y1="63525" x2="85714" y2="63525"/>
                          <a14:backgroundMark x1="74206" y1="63525" x2="74206" y2="63525"/>
                          <a14:backgroundMark x1="42460" y1="69262" x2="42460" y2="69262"/>
                          <a14:backgroundMark x1="22619" y1="37705" x2="22619" y2="37705"/>
                          <a14:backgroundMark x1="82937" y1="33197" x2="82937" y2="33197"/>
                          <a14:backgroundMark x1="91667" y1="64344" x2="91667" y2="64344"/>
                          <a14:backgroundMark x1="72222" y1="15164" x2="72222" y2="15164"/>
                          <a14:backgroundMark x1="67063" y1="34016" x2="67063" y2="34016"/>
                          <a14:backgroundMark x1="72619" y1="37705" x2="72619" y2="37705"/>
                          <a14:backgroundMark x1="80556" y1="45082" x2="80556" y2="45082"/>
                          <a14:backgroundMark x1="82143" y1="55738" x2="82143" y2="55738"/>
                          <a14:backgroundMark x1="87698" y1="56557" x2="87698" y2="56557"/>
                          <a14:backgroundMark x1="90079" y1="47951" x2="90079" y2="47951"/>
                          <a14:backgroundMark x1="85714" y1="42623" x2="78968" y2="26230"/>
                          <a14:backgroundMark x1="74603" y1="17213" x2="93254" y2="50410"/>
                          <a14:backgroundMark x1="35714" y1="18443" x2="13889" y2="44262"/>
                          <a14:backgroundMark x1="42857" y1="24590" x2="17063" y2="45902"/>
                          <a14:backgroundMark x1="50794" y1="9426" x2="50794" y2="9426"/>
                          <a14:backgroundMark x1="45238" y1="27049" x2="45238" y2="27049"/>
                          <a14:backgroundMark x1="42857" y1="28689" x2="26984" y2="40574"/>
                          <a14:backgroundMark x1="33333" y1="15164" x2="44444" y2="23770"/>
                          <a14:backgroundMark x1="44444" y1="16393" x2="48413" y2="10656"/>
                          <a14:backgroundMark x1="48016" y1="26230" x2="51587" y2="31967"/>
                          <a14:backgroundMark x1="26984" y1="47131" x2="24603" y2="54918"/>
                          <a14:backgroundMark x1="22222" y1="63115" x2="22222" y2="63115"/>
                          <a14:backgroundMark x1="20238" y1="70082" x2="20238" y2="70082"/>
                          <a14:backgroundMark x1="13889" y1="67213" x2="19048" y2="76230"/>
                          <a14:backgroundMark x1="37302" y1="92213" x2="36508" y2="85656"/>
                          <a14:backgroundMark x1="17063" y1="53689" x2="25397" y2="54918"/>
                          <a14:backgroundMark x1="37698" y1="75410" x2="44444" y2="72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6350" y="2610184"/>
              <a:ext cx="1062187" cy="102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269772-ED54-9541-A075-AC279D65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方法２：動手</a:t>
            </a:r>
            <a:r>
              <a:rPr kumimoji="1" lang="zh-TW" altLang="en-US" sz="6600" dirty="0"/>
              <a:t>修</a:t>
            </a:r>
            <a:r>
              <a:rPr kumimoji="1" lang="zh-TW" altLang="en-US" dirty="0"/>
              <a:t>玩具</a:t>
            </a:r>
          </a:p>
        </p:txBody>
      </p:sp>
      <p:pic>
        <p:nvPicPr>
          <p:cNvPr id="4" name="Picture 2" descr="机器人插画图片_机器人插画素材_机器人插画高清图片_摄图网图片下载">
            <a:extLst>
              <a:ext uri="{FF2B5EF4-FFF2-40B4-BE49-F238E27FC236}">
                <a16:creationId xmlns:a16="http://schemas.microsoft.com/office/drawing/2014/main" id="{AC24A1CB-6F06-8A4E-8D5F-D6C0A896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530" y="3705185"/>
            <a:ext cx="2375121" cy="31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A807A95-5F2F-0C43-B79E-908F63C16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2270" y="2250915"/>
            <a:ext cx="4383157" cy="43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94673" y="55659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玩具醫生</a:t>
            </a:r>
          </a:p>
        </p:txBody>
      </p:sp>
      <p:pic>
        <p:nvPicPr>
          <p:cNvPr id="11" name="Picture 4" descr="2次公募もある？／今年度のものづくり補助金の採択結果が公表されまし ..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" b="100000" l="1592" r="98726">
                        <a14:foregroundMark x1="41242" y1="10824" x2="57962" y2="12278"/>
                        <a14:foregroundMark x1="31688" y1="21325" x2="38057" y2="11470"/>
                        <a14:foregroundMark x1="31210" y1="25363" x2="32643" y2="19709"/>
                        <a14:foregroundMark x1="67038" y1="24071" x2="64809" y2="12601"/>
                        <a14:foregroundMark x1="37261" y1="6947" x2="40605" y2="7754"/>
                        <a14:foregroundMark x1="43471" y1="3716" x2="46338" y2="6462"/>
                        <a14:foregroundMark x1="35669" y1="6785" x2="36943" y2="6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050" y="1862747"/>
            <a:ext cx="5213903" cy="51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6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壞掉玩具大變身全國兒童文教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8" y="3451943"/>
            <a:ext cx="3597539" cy="34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ncce.com.tw/wp-content/uploads/2018/04/word-image-4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80" y="3566546"/>
            <a:ext cx="3551320" cy="31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壞掉玩具大變身全國兒童文教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765" y="2"/>
            <a:ext cx="4054040" cy="34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1998" y="311584"/>
            <a:ext cx="370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accent6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玩具醫生三技能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665416" y="29902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修補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092546" y="33357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拆解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146586" y="328521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組裝</a:t>
            </a:r>
          </a:p>
        </p:txBody>
      </p:sp>
    </p:spTree>
    <p:extLst>
      <p:ext uri="{BB962C8B-B14F-4D97-AF65-F5344CB8AC3E}">
        <p14:creationId xmlns:p14="http://schemas.microsoft.com/office/powerpoint/2010/main" val="36142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52016DF-AA87-7C41-826C-0C614B254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433455" cy="3325092"/>
          </a:xfr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E0CA09B5-4486-4D49-9334-4166C0668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45" y="1"/>
            <a:ext cx="4433455" cy="3325091"/>
          </a:xfrm>
          <a:prstGeom prst="rect">
            <a:avLst/>
          </a:prstGeom>
        </p:spPr>
      </p:pic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588BCD81-DAE8-DC45-BBA1-4CF6F94077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4068"/>
            <a:ext cx="4433455" cy="3322772"/>
          </a:xfrm>
          <a:prstGeom prst="rect">
            <a:avLst/>
          </a:prstGeo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112E6BDD-9F2E-3144-B7D6-E504D3AFC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45" y="3532908"/>
            <a:ext cx="4433455" cy="33250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F5EB18C-4143-624D-A200-69C06D17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3983"/>
            <a:ext cx="9144000" cy="116847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kumimoji="1" lang="zh-TW" altLang="en-US" sz="5400" spc="300" dirty="0">
                <a:solidFill>
                  <a:schemeClr val="accent1"/>
                </a:solidFill>
              </a:rPr>
              <a:t>玩具醫生真實版</a:t>
            </a:r>
          </a:p>
        </p:txBody>
      </p:sp>
    </p:spTree>
    <p:extLst>
      <p:ext uri="{BB962C8B-B14F-4D97-AF65-F5344CB8AC3E}">
        <p14:creationId xmlns:p14="http://schemas.microsoft.com/office/powerpoint/2010/main" val="387953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98312" l="7280" r="98467">
                        <a14:foregroundMark x1="36398" y1="26160" x2="36398" y2="26160"/>
                        <a14:backgroundMark x1="23372" y1="77215" x2="23372" y2="77215"/>
                        <a14:backgroundMark x1="18774" y1="76371" x2="23755" y2="82700"/>
                        <a14:backgroundMark x1="28352" y1="74684" x2="36398" y2="83544"/>
                        <a14:backgroundMark x1="21073" y1="70464" x2="33716" y2="69620"/>
                        <a14:backgroundMark x1="20307" y1="68776" x2="34100" y2="68776"/>
                        <a14:backgroundMark x1="19923" y1="85232" x2="28352" y2="91561"/>
                        <a14:backgroundMark x1="35632" y1="88608" x2="16092" y2="843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23" y="3454058"/>
            <a:ext cx="4231377" cy="317037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98572" y="741001"/>
            <a:ext cx="6955750" cy="199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今天回家後，</a:t>
            </a:r>
            <a:endParaRPr lang="en-US" altLang="zh-TW" sz="4400" b="1" dirty="0">
              <a:solidFill>
                <a:schemeClr val="accent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好好整理自己的玩具箱吧！</a:t>
            </a:r>
            <a:endParaRPr lang="en-US" altLang="zh-TW" sz="4400" b="1" dirty="0">
              <a:solidFill>
                <a:schemeClr val="accent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49213" y="4717050"/>
            <a:ext cx="138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分享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" b="100000" l="9146" r="981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374" y="3703868"/>
            <a:ext cx="617277" cy="8843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5" b="97034" l="4608" r="96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59" y="5514084"/>
            <a:ext cx="776105" cy="81947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94373" y="33717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修理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5176720" y="4063811"/>
            <a:ext cx="3688501" cy="2560623"/>
            <a:chOff x="7597209" y="4077518"/>
            <a:chExt cx="3688501" cy="256062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586" b="95618" l="7280" r="98467">
                          <a14:backgroundMark x1="73946" y1="72908" x2="73946" y2="729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5551" y="4164496"/>
              <a:ext cx="2306619" cy="2218243"/>
            </a:xfrm>
            <a:prstGeom prst="rect">
              <a:avLst/>
            </a:prstGeom>
          </p:spPr>
        </p:pic>
        <p:pic>
          <p:nvPicPr>
            <p:cNvPr id="3" name="Picture 2" descr="机器人插画图片_机器人插画素材_机器人插画高清图片_摄图网图片下载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209" y="4077518"/>
              <a:ext cx="1929002" cy="2560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66" b="100000" l="9146" r="981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92512" y="4077518"/>
              <a:ext cx="1593198" cy="2350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81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78787" y="835395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你的玩具箱裡，</a:t>
            </a:r>
            <a:endParaRPr lang="en-US" altLang="zh-TW" sz="4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r"/>
            <a:r>
              <a:rPr lang="zh-TW" altLang="en-US" sz="4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</a:t>
            </a:r>
            <a:r>
              <a:rPr lang="zh-CN" altLang="en-US" sz="4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</a:t>
            </a:r>
            <a:r>
              <a:rPr lang="zh-TW" altLang="en-US" sz="4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玩具？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32" b="97447" l="7393" r="93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551" y="3667691"/>
            <a:ext cx="3599767" cy="3291615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31955" y="1558670"/>
            <a:ext cx="4888872" cy="3539905"/>
          </a:xfrm>
          <a:prstGeom prst="cloudCallout">
            <a:avLst>
              <a:gd name="adj1" fmla="val 47262"/>
              <a:gd name="adj2" fmla="val 34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4" descr="孩子們玩具icon插畫素材下載，很透明背景下載| 素材下載聯盟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0000" l="10000" r="90000">
                        <a14:foregroundMark x1="28857" y1="26939" x2="28857" y2="26939"/>
                        <a14:foregroundMark x1="23857" y1="25918" x2="23857" y2="25918"/>
                        <a14:foregroundMark x1="27286" y1="17347" x2="27286" y2="17347"/>
                        <a14:foregroundMark x1="27714" y1="15918" x2="27714" y2="15918"/>
                        <a14:foregroundMark x1="22571" y1="50816" x2="22571" y2="50816"/>
                        <a14:foregroundMark x1="22714" y1="81020" x2="22714" y2="81020"/>
                        <a14:foregroundMark x1="50714" y1="81429" x2="50714" y2="81429"/>
                        <a14:foregroundMark x1="50000" y1="52653" x2="50000" y2="52653"/>
                        <a14:foregroundMark x1="49714" y1="21633" x2="49714" y2="21633"/>
                        <a14:foregroundMark x1="74429" y1="22653" x2="74429" y2="22653"/>
                        <a14:foregroundMark x1="72143" y1="49184" x2="72143" y2="49184"/>
                        <a14:foregroundMark x1="73286" y1="81020" x2="73286" y2="81020"/>
                        <a14:foregroundMark x1="73429" y1="73878" x2="73429" y2="73878"/>
                        <a14:foregroundMark x1="29143" y1="17959" x2="29143" y2="17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13" y="1933093"/>
            <a:ext cx="3774316" cy="26420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20000"/>
                <a:lumOff val="80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46521" y="829873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這些玩具是什麼材質？</a:t>
            </a:r>
          </a:p>
        </p:txBody>
      </p:sp>
      <p:grpSp>
        <p:nvGrpSpPr>
          <p:cNvPr id="31" name="群組 30"/>
          <p:cNvGrpSpPr>
            <a:grpSpLocks noChangeAspect="1"/>
          </p:cNvGrpSpPr>
          <p:nvPr/>
        </p:nvGrpSpPr>
        <p:grpSpPr>
          <a:xfrm>
            <a:off x="2354133" y="2504660"/>
            <a:ext cx="2060288" cy="2880000"/>
            <a:chOff x="3575586" y="2504660"/>
            <a:chExt cx="2281875" cy="3189749"/>
          </a:xfrm>
        </p:grpSpPr>
        <p:grpSp>
          <p:nvGrpSpPr>
            <p:cNvPr id="10" name="群組 9"/>
            <p:cNvGrpSpPr/>
            <p:nvPr/>
          </p:nvGrpSpPr>
          <p:grpSpPr>
            <a:xfrm>
              <a:off x="3575586" y="2504660"/>
              <a:ext cx="2281875" cy="3189749"/>
              <a:chOff x="3575586" y="2504660"/>
              <a:chExt cx="2281875" cy="318974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575586" y="2504660"/>
                <a:ext cx="2281875" cy="318974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673864" y="2589625"/>
                <a:ext cx="2085319" cy="3019818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673864" y="2589625"/>
                <a:ext cx="2085319" cy="8328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>
                    <a:solidFill>
                      <a:schemeClr val="tx1"/>
                    </a:solidFill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毛絨類</a:t>
                </a:r>
              </a:p>
            </p:txBody>
          </p:sp>
        </p:grpSp>
        <p:pic>
          <p:nvPicPr>
            <p:cNvPr id="2058" name="Picture 10" descr="小禮堂〕神奇寶貝Pokémon 皮卡丘絨毛玩偶娃娃《S.黃.站姿》寶可夢娃娃 ...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11" b="99630" l="7963" r="912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661" y="4484955"/>
              <a:ext cx="955721" cy="955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Playgro 小足球布質玩具(黑白) - 運動/球類玩具| 玩具館| 商品館 ...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0" b="86200" l="10000" r="8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374" y="4502049"/>
              <a:ext cx="966212" cy="96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專家建議：孩子的毛絨玩具也要定期清洗--家電--人民網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00" b="97867" l="7000" r="89800">
                          <a14:backgroundMark x1="24800" y1="83733" x2="25800" y2="88267"/>
                          <a14:backgroundMark x1="27800" y1="88533" x2="31400" y2="92000"/>
                          <a14:backgroundMark x1="49400" y1="91467" x2="59000" y2="93867"/>
                          <a14:backgroundMark x1="50200" y1="42400" x2="50200" y2="42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264" y="3405149"/>
              <a:ext cx="1462833" cy="109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群組 2047"/>
          <p:cNvGrpSpPr>
            <a:grpSpLocks noChangeAspect="1"/>
          </p:cNvGrpSpPr>
          <p:nvPr/>
        </p:nvGrpSpPr>
        <p:grpSpPr>
          <a:xfrm>
            <a:off x="6957438" y="2504661"/>
            <a:ext cx="2248073" cy="2880000"/>
            <a:chOff x="9137812" y="2504659"/>
            <a:chExt cx="2489857" cy="3189749"/>
          </a:xfrm>
        </p:grpSpPr>
        <p:grpSp>
          <p:nvGrpSpPr>
            <p:cNvPr id="23" name="群組 22"/>
            <p:cNvGrpSpPr/>
            <p:nvPr/>
          </p:nvGrpSpPr>
          <p:grpSpPr>
            <a:xfrm>
              <a:off x="9247516" y="2504659"/>
              <a:ext cx="2281875" cy="3189749"/>
              <a:chOff x="6411551" y="2481563"/>
              <a:chExt cx="2281875" cy="318974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411551" y="2481563"/>
                <a:ext cx="2281875" cy="318974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509829" y="2566528"/>
                <a:ext cx="2085319" cy="3019818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509829" y="2566528"/>
                <a:ext cx="2085319" cy="8328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>
                    <a:solidFill>
                      <a:schemeClr val="tx1"/>
                    </a:solidFill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紙類</a:t>
                </a:r>
              </a:p>
            </p:txBody>
          </p:sp>
        </p:grpSp>
        <p:pic>
          <p:nvPicPr>
            <p:cNvPr id="2052" name="Picture 4" descr="diy兒童手工摺紙玩具動物摺紙疊紙玩具益智紙類手工摺紙材料大全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375" b="95375" l="0" r="100000">
                          <a14:foregroundMark x1="47000" y1="37375" x2="47000" y2="37375"/>
                          <a14:foregroundMark x1="35250" y1="47000" x2="35250" y2="47000"/>
                          <a14:foregroundMark x1="14625" y1="45125" x2="14625" y2="45125"/>
                          <a14:foregroundMark x1="24875" y1="57625" x2="24875" y2="57625"/>
                          <a14:foregroundMark x1="47500" y1="47125" x2="47500" y2="47125"/>
                          <a14:foregroundMark x1="17500" y1="74750" x2="71000" y2="76000"/>
                          <a14:foregroundMark x1="46625" y1="61375" x2="96375" y2="62375"/>
                          <a14:foregroundMark x1="43250" y1="40000" x2="86250" y2="40000"/>
                          <a14:foregroundMark x1="61875" y1="36875" x2="82750" y2="31375"/>
                          <a14:foregroundMark x1="84625" y1="31375" x2="98750" y2="50000"/>
                          <a14:foregroundMark x1="80000" y1="46750" x2="96875" y2="58125"/>
                          <a14:foregroundMark x1="72250" y1="54750" x2="95500" y2="60875"/>
                          <a14:foregroundMark x1="13750" y1="60375" x2="60625" y2="50500"/>
                          <a14:foregroundMark x1="11500" y1="53000" x2="35875" y2="32500"/>
                          <a14:foregroundMark x1="7500" y1="38375" x2="29125" y2="28875"/>
                          <a14:foregroundMark x1="2250" y1="54750" x2="15625" y2="87875"/>
                          <a14:foregroundMark x1="41625" y1="24750" x2="44625" y2="11875"/>
                          <a14:foregroundMark x1="73375" y1="72750" x2="94500" y2="70625"/>
                          <a14:foregroundMark x1="88500" y1="78250" x2="97250" y2="67625"/>
                          <a14:foregroundMark x1="51875" y1="83875" x2="94750" y2="87500"/>
                          <a14:foregroundMark x1="49125" y1="86000" x2="51750" y2="82125"/>
                          <a14:foregroundMark x1="1875" y1="64875" x2="8125" y2="83750"/>
                          <a14:foregroundMark x1="875" y1="78000" x2="9750" y2="85375"/>
                          <a14:foregroundMark x1="65500" y1="34375" x2="83250" y2="30875"/>
                          <a14:foregroundMark x1="58125" y1="35625" x2="62875" y2="34250"/>
                          <a14:foregroundMark x1="75250" y1="31875" x2="86375" y2="29625"/>
                          <a14:foregroundMark x1="38250" y1="40750" x2="28500" y2="5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053" y="3421426"/>
              <a:ext cx="1062014" cy="106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DIY紙玩具_挖土機【悠紙生活館-觀光工廠一日遊】 @ 悠紙生活館-創意 ...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6" b="96371" l="18280" r="811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104" y="4513633"/>
              <a:ext cx="1414565" cy="943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東南西北- 维基百科，自由的百科全书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812" y="4415233"/>
              <a:ext cx="1546483" cy="115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群組 2050"/>
          <p:cNvGrpSpPr>
            <a:grpSpLocks noChangeAspect="1"/>
          </p:cNvGrpSpPr>
          <p:nvPr/>
        </p:nvGrpSpPr>
        <p:grpSpPr>
          <a:xfrm>
            <a:off x="4705311" y="2504660"/>
            <a:ext cx="2149509" cy="2880000"/>
            <a:chOff x="6411551" y="2504660"/>
            <a:chExt cx="2380692" cy="3189749"/>
          </a:xfrm>
        </p:grpSpPr>
        <p:grpSp>
          <p:nvGrpSpPr>
            <p:cNvPr id="24" name="群組 23"/>
            <p:cNvGrpSpPr/>
            <p:nvPr/>
          </p:nvGrpSpPr>
          <p:grpSpPr>
            <a:xfrm>
              <a:off x="6411551" y="2504660"/>
              <a:ext cx="2281875" cy="3189749"/>
              <a:chOff x="9247516" y="2481562"/>
              <a:chExt cx="2281875" cy="31897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247516" y="2481562"/>
                <a:ext cx="2281875" cy="318974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345794" y="2566527"/>
                <a:ext cx="2085319" cy="301981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345794" y="2566527"/>
                <a:ext cx="2085319" cy="8328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>
                    <a:solidFill>
                      <a:schemeClr val="tx1"/>
                    </a:solidFill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木頭類</a:t>
                </a:r>
              </a:p>
            </p:txBody>
          </p:sp>
        </p:grpSp>
        <p:pic>
          <p:nvPicPr>
            <p:cNvPr id="2054" name="Picture 6" descr="木製卡車- 木頭玩具系列- 玩具| Chicco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789" b="90234" l="3711" r="96289">
                          <a14:foregroundMark x1="90430" y1="54688" x2="90430" y2="54688"/>
                          <a14:foregroundMark x1="89648" y1="53516" x2="89648" y2="53516"/>
                          <a14:foregroundMark x1="89063" y1="53125" x2="89063" y2="53125"/>
                          <a14:foregroundMark x1="88867" y1="52539" x2="91016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665" y="3526330"/>
              <a:ext cx="1020460" cy="102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童心園官網--兒童發展玩具、通用教具與輔具的專家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backgroundMark x1="28667" y1="68167" x2="28667" y2="68167"/>
                          <a14:backgroundMark x1="43167" y1="68167" x2="43167" y2="68167"/>
                          <a14:backgroundMark x1="55500" y1="68167" x2="55500" y2="6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334" y="4300788"/>
              <a:ext cx="1226654" cy="122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網友激推木頭玩具木製玩具熱銷排行- 松果購物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9250" b="90750" l="0" r="79897">
                          <a14:foregroundMark x1="37629" y1="23500" x2="37629" y2="23500"/>
                          <a14:foregroundMark x1="29381" y1="22000" x2="29381" y2="22000"/>
                          <a14:foregroundMark x1="25773" y1="21000" x2="25773" y2="21000"/>
                          <a14:foregroundMark x1="48454" y1="24750" x2="48454" y2="24750"/>
                          <a14:foregroundMark x1="51546" y1="24500" x2="51546" y2="24500"/>
                          <a14:foregroundMark x1="51031" y1="23500" x2="51031" y2="23500"/>
                          <a14:foregroundMark x1="41753" y1="22500" x2="41753" y2="22500"/>
                          <a14:foregroundMark x1="44330" y1="22500" x2="44330" y2="22500"/>
                          <a14:foregroundMark x1="19072" y1="88250" x2="31959" y2="86500"/>
                          <a14:foregroundMark x1="35052" y1="86250" x2="19588" y2="88000"/>
                          <a14:foregroundMark x1="36082" y1="87250" x2="20103" y2="88500"/>
                          <a14:foregroundMark x1="27320" y1="50250" x2="29897" y2="53250"/>
                          <a14:backgroundMark x1="13918" y1="22000" x2="19072" y2="21500"/>
                          <a14:backgroundMark x1="18041" y1="22500" x2="21134" y2="22500"/>
                          <a14:backgroundMark x1="31959" y1="88250" x2="36082" y2="88250"/>
                          <a14:backgroundMark x1="23196" y1="22000" x2="25773" y2="22000"/>
                          <a14:backgroundMark x1="20103" y1="89750" x2="44845" y2="8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82339" y="3285028"/>
              <a:ext cx="1009904" cy="208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群組 2048"/>
          <p:cNvGrpSpPr>
            <a:grpSpLocks noChangeAspect="1"/>
          </p:cNvGrpSpPr>
          <p:nvPr/>
        </p:nvGrpSpPr>
        <p:grpSpPr>
          <a:xfrm>
            <a:off x="751" y="2504661"/>
            <a:ext cx="2064012" cy="2880000"/>
            <a:chOff x="739621" y="2504661"/>
            <a:chExt cx="2281875" cy="3189749"/>
          </a:xfrm>
        </p:grpSpPr>
        <p:grpSp>
          <p:nvGrpSpPr>
            <p:cNvPr id="9" name="群組 8"/>
            <p:cNvGrpSpPr/>
            <p:nvPr/>
          </p:nvGrpSpPr>
          <p:grpSpPr>
            <a:xfrm>
              <a:off x="739621" y="2504661"/>
              <a:ext cx="2281875" cy="3189749"/>
              <a:chOff x="8601472" y="2333150"/>
              <a:chExt cx="2947386" cy="380852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601472" y="2333150"/>
                <a:ext cx="2947386" cy="380852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728413" y="2434597"/>
                <a:ext cx="2693504" cy="3605626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728413" y="2434596"/>
                <a:ext cx="2693504" cy="994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>
                    <a:solidFill>
                      <a:schemeClr val="tx1"/>
                    </a:solidFill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塑膠類</a:t>
                </a:r>
              </a:p>
            </p:txBody>
          </p:sp>
        </p:grpSp>
        <p:pic>
          <p:nvPicPr>
            <p:cNvPr id="2064" name="Picture 16" descr="塑膠玩具:概念,特點,原料分類,產品,_中文百科全書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721" b="99828" l="8824" r="96814">
                          <a14:foregroundMark x1="74387" y1="40964" x2="74387" y2="40964"/>
                          <a14:foregroundMark x1="71324" y1="37349" x2="72794" y2="32530"/>
                          <a14:foregroundMark x1="75123" y1="32874" x2="82353" y2="29604"/>
                          <a14:foregroundMark x1="84314" y1="30809" x2="86887" y2="38554"/>
                          <a14:foregroundMark x1="64461" y1="45783" x2="63971" y2="51119"/>
                          <a14:foregroundMark x1="64951" y1="42685" x2="61397" y2="52840"/>
                          <a14:foregroundMark x1="61520" y1="52668" x2="63113" y2="55594"/>
                          <a14:foregroundMark x1="62500" y1="55938" x2="61397" y2="53356"/>
                          <a14:backgroundMark x1="77819" y1="79346" x2="86765" y2="80895"/>
                          <a14:backgroundMark x1="63113" y1="86403" x2="70098" y2="82788"/>
                          <a14:backgroundMark x1="60417" y1="89501" x2="61887" y2="86747"/>
                          <a14:backgroundMark x1="60662" y1="23236" x2="56250" y2="34423"/>
                          <a14:backgroundMark x1="55392" y1="47676" x2="56005" y2="55766"/>
                          <a14:backgroundMark x1="52819" y1="57487" x2="53799" y2="57143"/>
                          <a14:backgroundMark x1="31740" y1="50775" x2="37868" y2="54217"/>
                          <a14:backgroundMark x1="56005" y1="82788" x2="58088" y2="82788"/>
                          <a14:backgroundMark x1="77206" y1="62478" x2="78676" y2="62134"/>
                          <a14:backgroundMark x1="79902" y1="61618" x2="83578" y2="60069"/>
                          <a14:backgroundMark x1="75858" y1="61962" x2="79779" y2="612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34" y="3526330"/>
              <a:ext cx="1352777" cy="96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塑膠彩球公的價格- 比價撿便宜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07" b="100000" l="0" r="99241">
                          <a14:foregroundMark x1="5063" y1="67178" x2="13165" y2="82209"/>
                          <a14:foregroundMark x1="17215" y1="82209" x2="33418" y2="92638"/>
                          <a14:foregroundMark x1="67089" y1="95706" x2="89114" y2="79141"/>
                          <a14:backgroundMark x1="3544" y1="72393" x2="14177" y2="92638"/>
                          <a14:backgroundMark x1="4557" y1="26994" x2="1772" y2="32209"/>
                          <a14:backgroundMark x1="31139" y1="97853" x2="35949" y2="97546"/>
                          <a14:backgroundMark x1="63544" y1="98773" x2="68101" y2="98773"/>
                          <a14:backgroundMark x1="68608" y1="2147" x2="58734" y2="307"/>
                          <a14:backgroundMark x1="42785" y1="1840" x2="53418" y2="307"/>
                          <a14:backgroundMark x1="54937" y1="1227" x2="57722" y2="613"/>
                          <a14:backgroundMark x1="759" y1="35890" x2="0" y2="42945"/>
                          <a14:backgroundMark x1="1519" y1="57055" x2="253" y2="51840"/>
                          <a14:backgroundMark x1="96456" y1="71779" x2="98987" y2="61043"/>
                          <a14:backgroundMark x1="96203" y1="25460" x2="99241" y2="33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129" y="4231030"/>
              <a:ext cx="878094" cy="72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樂高積木[塑膠積木]:樂高積木是由丹麥的奧利·柯克·克里斯琴森（Ole ...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8543" b="88945" l="6000" r="92000">
                          <a14:backgroundMark x1="26000" y1="66332" x2="22000" y2="73367"/>
                          <a14:backgroundMark x1="18667" y1="67839" x2="21667" y2="6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99" y="4564646"/>
              <a:ext cx="1518713" cy="105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18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3651" l="4472" r="97561">
                        <a14:foregroundMark x1="37805" y1="47619" x2="37805" y2="47619"/>
                        <a14:foregroundMark x1="37805" y1="48016" x2="41870" y2="47619"/>
                        <a14:foregroundMark x1="35366" y1="55556" x2="39837" y2="54762"/>
                        <a14:foregroundMark x1="43902" y1="78968" x2="43902" y2="82143"/>
                        <a14:foregroundMark x1="79675" y1="79762" x2="88618" y2="7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94" y="2859523"/>
            <a:ext cx="3981036" cy="4078135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5891201" y="1809045"/>
            <a:ext cx="2978427" cy="4104151"/>
            <a:chOff x="739621" y="2504661"/>
            <a:chExt cx="2281875" cy="3189749"/>
          </a:xfrm>
        </p:grpSpPr>
        <p:grpSp>
          <p:nvGrpSpPr>
            <p:cNvPr id="4" name="群組 3"/>
            <p:cNvGrpSpPr/>
            <p:nvPr/>
          </p:nvGrpSpPr>
          <p:grpSpPr>
            <a:xfrm>
              <a:off x="739621" y="2504661"/>
              <a:ext cx="2281875" cy="3189749"/>
              <a:chOff x="8601472" y="2333150"/>
              <a:chExt cx="2947386" cy="38085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601472" y="2333150"/>
                <a:ext cx="2947386" cy="380852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8728413" y="2434597"/>
                <a:ext cx="2693504" cy="3605626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8728413" y="2434596"/>
                <a:ext cx="2693504" cy="994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>
                    <a:solidFill>
                      <a:schemeClr val="tx1"/>
                    </a:solidFill>
                    <a:latin typeface="文鼎標楷注音" panose="020B0602010101010101" pitchFamily="34" charset="-120"/>
                    <a:ea typeface="文鼎標楷注音" panose="020B0602010101010101" pitchFamily="34" charset="-120"/>
                  </a:rPr>
                  <a:t>塑膠類</a:t>
                </a:r>
              </a:p>
            </p:txBody>
          </p:sp>
        </p:grpSp>
        <p:pic>
          <p:nvPicPr>
            <p:cNvPr id="5" name="Picture 16" descr="塑膠玩具:概念,特點,原料分類,產品,_中文百科全書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21" b="99828" l="8824" r="96814">
                          <a14:foregroundMark x1="74387" y1="40964" x2="74387" y2="40964"/>
                          <a14:foregroundMark x1="71324" y1="37349" x2="72794" y2="32530"/>
                          <a14:foregroundMark x1="75123" y1="32874" x2="82353" y2="29604"/>
                          <a14:foregroundMark x1="84314" y1="30809" x2="86887" y2="38554"/>
                          <a14:foregroundMark x1="64461" y1="45783" x2="63971" y2="51119"/>
                          <a14:foregroundMark x1="64951" y1="42685" x2="61397" y2="52840"/>
                          <a14:foregroundMark x1="61520" y1="52668" x2="63113" y2="55594"/>
                          <a14:foregroundMark x1="62500" y1="55938" x2="61397" y2="53356"/>
                          <a14:backgroundMark x1="77819" y1="79346" x2="86765" y2="80895"/>
                          <a14:backgroundMark x1="63113" y1="86403" x2="70098" y2="82788"/>
                          <a14:backgroundMark x1="60417" y1="89501" x2="61887" y2="86747"/>
                          <a14:backgroundMark x1="60662" y1="23236" x2="56250" y2="34423"/>
                          <a14:backgroundMark x1="55392" y1="47676" x2="56005" y2="55766"/>
                          <a14:backgroundMark x1="52819" y1="57487" x2="53799" y2="57143"/>
                          <a14:backgroundMark x1="31740" y1="50775" x2="37868" y2="54217"/>
                          <a14:backgroundMark x1="56005" y1="82788" x2="58088" y2="82788"/>
                          <a14:backgroundMark x1="77206" y1="62478" x2="78676" y2="62134"/>
                          <a14:backgroundMark x1="79902" y1="61618" x2="83578" y2="60069"/>
                          <a14:backgroundMark x1="75858" y1="61962" x2="79779" y2="612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34" y="3526330"/>
              <a:ext cx="1352777" cy="96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6" descr="塑膠彩球公的價格- 比價撿便宜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7" b="100000" l="0" r="99241">
                          <a14:foregroundMark x1="5063" y1="67178" x2="13165" y2="82209"/>
                          <a14:foregroundMark x1="17215" y1="82209" x2="33418" y2="92638"/>
                          <a14:foregroundMark x1="67089" y1="95706" x2="89114" y2="79141"/>
                          <a14:backgroundMark x1="3544" y1="72393" x2="14177" y2="92638"/>
                          <a14:backgroundMark x1="4557" y1="26994" x2="1772" y2="32209"/>
                          <a14:backgroundMark x1="31139" y1="97853" x2="35949" y2="97546"/>
                          <a14:backgroundMark x1="63544" y1="98773" x2="68101" y2="98773"/>
                          <a14:backgroundMark x1="68608" y1="2147" x2="58734" y2="307"/>
                          <a14:backgroundMark x1="42785" y1="1840" x2="53418" y2="307"/>
                          <a14:backgroundMark x1="54937" y1="1227" x2="57722" y2="613"/>
                          <a14:backgroundMark x1="759" y1="35890" x2="0" y2="42945"/>
                          <a14:backgroundMark x1="1519" y1="57055" x2="253" y2="51840"/>
                          <a14:backgroundMark x1="96456" y1="71779" x2="98987" y2="61043"/>
                          <a14:backgroundMark x1="96203" y1="25460" x2="99241" y2="33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129" y="4231030"/>
              <a:ext cx="878094" cy="72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8" descr="樂高積木[塑膠積木]:樂高積木是由丹麥的奧利·柯克·克里斯琴森（Ole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43" b="88945" l="6000" r="92000">
                          <a14:backgroundMark x1="26000" y1="66332" x2="22000" y2="73367"/>
                          <a14:backgroundMark x1="18667" y1="67839" x2="21667" y2="6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99" y="4564646"/>
              <a:ext cx="1518713" cy="105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29" b="92857" l="3279" r="95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966" y="5138049"/>
            <a:ext cx="652541" cy="60640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7" b="99167" l="1220" r="99187">
                        <a14:foregroundMark x1="43496" y1="27917" x2="43496" y2="27917"/>
                        <a14:foregroundMark x1="38211" y1="32500" x2="45935" y2="3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197" y="4898590"/>
            <a:ext cx="620780" cy="605639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502104" y="842126"/>
            <a:ext cx="4546729" cy="1595099"/>
          </a:xfrm>
          <a:prstGeom prst="roundRect">
            <a:avLst>
              <a:gd name="adj" fmla="val 3577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048874" y="1103151"/>
            <a:ext cx="3453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回收來的玩具</a:t>
            </a:r>
            <a:endParaRPr lang="en-US" altLang="zh-TW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ctr"/>
            <a:r>
              <a:rPr lang="zh-TW" altLang="en-US" sz="3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大多是塑膠材質</a:t>
            </a:r>
            <a:r>
              <a:rPr lang="en-US" altLang="zh-TW" sz="3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?!</a:t>
            </a:r>
            <a:endParaRPr lang="zh-TW" altLang="en-US" sz="32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6" name="向右箭號 15"/>
          <p:cNvSpPr/>
          <p:nvPr/>
        </p:nvSpPr>
        <p:spPr>
          <a:xfrm rot="19828864">
            <a:off x="4240748" y="3576081"/>
            <a:ext cx="1152939" cy="105019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2" name="爆炸 1 1"/>
          <p:cNvSpPr/>
          <p:nvPr/>
        </p:nvSpPr>
        <p:spPr>
          <a:xfrm rot="20865614">
            <a:off x="7153112" y="231054"/>
            <a:ext cx="1774523" cy="1472685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C00000"/>
                </a:solidFill>
              </a:rPr>
              <a:t>90%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281" l="2917" r="97917">
                        <a14:foregroundMark x1="12500" y1="35088" x2="12500" y2="35088"/>
                        <a14:foregroundMark x1="89167" y1="33333" x2="89167" y2="33333"/>
                        <a14:backgroundMark x1="12500" y1="84649" x2="17917" y2="80263"/>
                        <a14:backgroundMark x1="90000" y1="85526" x2="85000" y2="81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448" y="1543051"/>
            <a:ext cx="4683116" cy="44489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54" l="0" r="992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496" y="3523025"/>
            <a:ext cx="4321018" cy="33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朵形圖說文字 2"/>
          <p:cNvSpPr/>
          <p:nvPr/>
        </p:nvSpPr>
        <p:spPr>
          <a:xfrm>
            <a:off x="743919" y="1069383"/>
            <a:ext cx="7656162" cy="5055902"/>
          </a:xfrm>
          <a:prstGeom prst="cloudCallout">
            <a:avLst>
              <a:gd name="adj1" fmla="val -39657"/>
              <a:gd name="adj2" fmla="val 557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629528" y="1995462"/>
            <a:ext cx="58849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影片中</a:t>
            </a:r>
            <a:r>
              <a:rPr lang="en-US" altLang="zh-TW" sz="36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....</a:t>
            </a:r>
          </a:p>
          <a:p>
            <a:pPr algn="ctr"/>
            <a:endParaRPr lang="en-US" altLang="zh-TW" sz="3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sz="4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4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小朋友做了什麼事？</a:t>
            </a:r>
            <a:endParaRPr lang="en-US" altLang="zh-TW" sz="4400" b="1" dirty="0">
              <a:solidFill>
                <a:schemeClr val="accent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sz="4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4400" b="1" dirty="0">
                <a:solidFill>
                  <a:schemeClr val="accent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玩具最後變成什麼？</a:t>
            </a:r>
            <a:endParaRPr lang="en-US" altLang="zh-TW" sz="4400" b="1" dirty="0">
              <a:solidFill>
                <a:schemeClr val="accent1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44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3388" y="425072"/>
            <a:ext cx="5827236" cy="1133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怎麼處理不要的玩具呢？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713565" y="2067751"/>
            <a:ext cx="6127712" cy="4605797"/>
            <a:chOff x="5678906" y="1974760"/>
            <a:chExt cx="6127712" cy="4605797"/>
          </a:xfrm>
        </p:grpSpPr>
        <p:pic>
          <p:nvPicPr>
            <p:cNvPr id="6146" name="Picture 2" descr="思考插画_思考插图设计_正版思考插画图片下载-Veer图库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906" y="1974760"/>
              <a:ext cx="6127712" cy="4605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53" b="94604" l="7229" r="92369">
                          <a14:foregroundMark x1="34538" y1="74101" x2="34538" y2="74101"/>
                          <a14:foregroundMark x1="37751" y1="50719" x2="37751" y2="50719"/>
                          <a14:foregroundMark x1="31727" y1="39928" x2="31727" y2="39928"/>
                          <a14:foregroundMark x1="31325" y1="43165" x2="31325" y2="43165"/>
                          <a14:foregroundMark x1="40161" y1="68705" x2="40161" y2="68705"/>
                          <a14:foregroundMark x1="50201" y1="87410" x2="50201" y2="87410"/>
                          <a14:foregroundMark x1="48193" y1="77338" x2="48193" y2="773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7543" y="3811604"/>
              <a:ext cx="1023479" cy="1142679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32" b="97368" l="2667" r="96889">
                          <a14:foregroundMark x1="28444" y1="68421" x2="28444" y2="68421"/>
                          <a14:foregroundMark x1="35556" y1="62719" x2="35556" y2="62719"/>
                          <a14:foregroundMark x1="45778" y1="79386" x2="45778" y2="79386"/>
                          <a14:foregroundMark x1="10222" y1="50877" x2="10222" y2="50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0379" y="2051344"/>
              <a:ext cx="972102" cy="98506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667" l="1288" r="982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5211" y="5579512"/>
              <a:ext cx="962343" cy="92930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79" b="95082" l="12302" r="97222">
                          <a14:backgroundMark x1="34127" y1="30738" x2="34127" y2="30738"/>
                          <a14:backgroundMark x1="26190" y1="40574" x2="26190" y2="40574"/>
                          <a14:backgroundMark x1="19841" y1="62705" x2="19841" y2="62705"/>
                          <a14:backgroundMark x1="36111" y1="75820" x2="36111" y2="75820"/>
                          <a14:backgroundMark x1="32937" y1="59836" x2="32937" y2="59836"/>
                          <a14:backgroundMark x1="27381" y1="48770" x2="27381" y2="48770"/>
                          <a14:backgroundMark x1="85714" y1="63525" x2="85714" y2="63525"/>
                          <a14:backgroundMark x1="74206" y1="63525" x2="74206" y2="63525"/>
                          <a14:backgroundMark x1="42460" y1="69262" x2="42460" y2="69262"/>
                          <a14:backgroundMark x1="22619" y1="37705" x2="22619" y2="37705"/>
                          <a14:backgroundMark x1="82937" y1="33197" x2="82937" y2="33197"/>
                          <a14:backgroundMark x1="91667" y1="64344" x2="91667" y2="64344"/>
                          <a14:backgroundMark x1="72222" y1="15164" x2="72222" y2="15164"/>
                          <a14:backgroundMark x1="67063" y1="34016" x2="67063" y2="34016"/>
                          <a14:backgroundMark x1="72619" y1="37705" x2="72619" y2="37705"/>
                          <a14:backgroundMark x1="80556" y1="45082" x2="80556" y2="45082"/>
                          <a14:backgroundMark x1="82143" y1="55738" x2="82143" y2="55738"/>
                          <a14:backgroundMark x1="87698" y1="56557" x2="87698" y2="56557"/>
                          <a14:backgroundMark x1="90079" y1="47951" x2="90079" y2="47951"/>
                          <a14:backgroundMark x1="85714" y1="42623" x2="78968" y2="26230"/>
                          <a14:backgroundMark x1="74603" y1="17213" x2="93254" y2="50410"/>
                          <a14:backgroundMark x1="35714" y1="18443" x2="13889" y2="44262"/>
                          <a14:backgroundMark x1="42857" y1="24590" x2="17063" y2="45902"/>
                          <a14:backgroundMark x1="50794" y1="9426" x2="50794" y2="9426"/>
                          <a14:backgroundMark x1="45238" y1="27049" x2="45238" y2="27049"/>
                          <a14:backgroundMark x1="42857" y1="28689" x2="26984" y2="40574"/>
                          <a14:backgroundMark x1="33333" y1="15164" x2="44444" y2="23770"/>
                          <a14:backgroundMark x1="44444" y1="16393" x2="48413" y2="10656"/>
                          <a14:backgroundMark x1="48016" y1="26230" x2="51587" y2="31967"/>
                          <a14:backgroundMark x1="26984" y1="47131" x2="24603" y2="54918"/>
                          <a14:backgroundMark x1="22222" y1="63115" x2="22222" y2="63115"/>
                          <a14:backgroundMark x1="20238" y1="70082" x2="20238" y2="70082"/>
                          <a14:backgroundMark x1="13889" y1="67213" x2="19048" y2="76230"/>
                          <a14:backgroundMark x1="37302" y1="92213" x2="36508" y2="85656"/>
                          <a14:backgroundMark x1="17063" y1="53689" x2="25397" y2="54918"/>
                          <a14:backgroundMark x1="37698" y1="75410" x2="44444" y2="72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6350" y="2610184"/>
              <a:ext cx="1062187" cy="1028467"/>
            </a:xfrm>
            <a:prstGeom prst="rect">
              <a:avLst/>
            </a:prstGeom>
          </p:spPr>
        </p:pic>
      </p:grpSp>
      <p:cxnSp>
        <p:nvCxnSpPr>
          <p:cNvPr id="10" name="直線接點 9"/>
          <p:cNvCxnSpPr/>
          <p:nvPr/>
        </p:nvCxnSpPr>
        <p:spPr>
          <a:xfrm flipV="1">
            <a:off x="213388" y="1542447"/>
            <a:ext cx="5929159" cy="26471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97F91-B108-994E-8866-E58EAF20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pc="300" dirty="0">
                <a:solidFill>
                  <a:schemeClr val="accent1"/>
                </a:solidFill>
              </a:rPr>
              <a:t>方法１：把玩具</a:t>
            </a:r>
            <a:r>
              <a:rPr kumimoji="1" lang="zh-TW" altLang="en-US" sz="6600" spc="300" dirty="0">
                <a:solidFill>
                  <a:schemeClr val="accent1"/>
                </a:solidFill>
              </a:rPr>
              <a:t>捐</a:t>
            </a:r>
            <a:r>
              <a:rPr kumimoji="1" lang="zh-TW" altLang="en-US" spc="300" dirty="0">
                <a:solidFill>
                  <a:schemeClr val="accent1"/>
                </a:solidFill>
              </a:rPr>
              <a:t>出去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EBA4A43-8FBE-FB47-A89D-9F3BB09AB1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79" b="99496" l="0" r="100000">
                        <a14:foregroundMark x1="39939" y1="98554" x2="54513" y2="98554"/>
                        <a14:foregroundMark x1="53127" y1="54203" x2="55547" y2="50235"/>
                        <a14:foregroundMark x1="55547" y1="53026" x2="56682" y2="51210"/>
                        <a14:foregroundMark x1="39662" y1="35239" x2="40091" y2="35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691" y="1027907"/>
            <a:ext cx="7370618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3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971</Words>
  <Application>Microsoft Macintosh PowerPoint</Application>
  <PresentationFormat>如螢幕大小 (4:3)</PresentationFormat>
  <Paragraphs>85</Paragraphs>
  <Slides>17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文鼎標楷注音</vt:lpstr>
      <vt:lpstr>Microsoft JhengHei</vt:lpstr>
      <vt:lpstr>新細明體</vt:lpstr>
      <vt:lpstr>等线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方法１：把玩具捐出去</vt:lpstr>
      <vt:lpstr>回收玩具・讓愛新生</vt:lpstr>
      <vt:lpstr>PowerPoint 簡報</vt:lpstr>
      <vt:lpstr>PowerPoint 簡報</vt:lpstr>
      <vt:lpstr>方法２：動手修玩具</vt:lpstr>
      <vt:lpstr>PowerPoint 簡報</vt:lpstr>
      <vt:lpstr>PowerPoint 簡報</vt:lpstr>
      <vt:lpstr>玩具醫生真實版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</dc:creator>
  <cp:lastModifiedBy>Microsoft Office User</cp:lastModifiedBy>
  <cp:revision>95</cp:revision>
  <cp:lastPrinted>2020-07-31T09:34:46Z</cp:lastPrinted>
  <dcterms:created xsi:type="dcterms:W3CDTF">2020-04-20T06:43:21Z</dcterms:created>
  <dcterms:modified xsi:type="dcterms:W3CDTF">2020-07-31T09:35:12Z</dcterms:modified>
</cp:coreProperties>
</file>